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1"/>
  </p:notesMasterIdLst>
  <p:sldIdLst>
    <p:sldId id="256" r:id="rId2"/>
    <p:sldId id="257" r:id="rId3"/>
    <p:sldId id="326" r:id="rId4"/>
    <p:sldId id="258" r:id="rId5"/>
    <p:sldId id="266" r:id="rId6"/>
    <p:sldId id="335" r:id="rId7"/>
    <p:sldId id="377" r:id="rId8"/>
    <p:sldId id="396" r:id="rId9"/>
    <p:sldId id="378" r:id="rId10"/>
    <p:sldId id="358" r:id="rId11"/>
    <p:sldId id="267" r:id="rId12"/>
    <p:sldId id="379" r:id="rId13"/>
    <p:sldId id="268" r:id="rId14"/>
    <p:sldId id="382" r:id="rId15"/>
    <p:sldId id="380" r:id="rId16"/>
    <p:sldId id="381" r:id="rId17"/>
    <p:sldId id="413" r:id="rId18"/>
    <p:sldId id="383" r:id="rId19"/>
    <p:sldId id="414" r:id="rId20"/>
    <p:sldId id="384" r:id="rId21"/>
    <p:sldId id="385" r:id="rId22"/>
    <p:sldId id="386" r:id="rId23"/>
    <p:sldId id="387" r:id="rId24"/>
    <p:sldId id="388" r:id="rId25"/>
    <p:sldId id="389" r:id="rId26"/>
    <p:sldId id="372" r:id="rId27"/>
    <p:sldId id="415" r:id="rId28"/>
    <p:sldId id="416" r:id="rId29"/>
    <p:sldId id="305" r:id="rId30"/>
    <p:sldId id="272" r:id="rId31"/>
    <p:sldId id="259" r:id="rId32"/>
    <p:sldId id="273" r:id="rId33"/>
    <p:sldId id="370" r:id="rId34"/>
    <p:sldId id="402" r:id="rId35"/>
    <p:sldId id="395" r:id="rId36"/>
    <p:sldId id="392" r:id="rId37"/>
    <p:sldId id="393" r:id="rId38"/>
    <p:sldId id="394" r:id="rId39"/>
    <p:sldId id="397" r:id="rId40"/>
    <p:sldId id="408" r:id="rId41"/>
    <p:sldId id="409" r:id="rId42"/>
    <p:sldId id="398" r:id="rId43"/>
    <p:sldId id="399" r:id="rId44"/>
    <p:sldId id="400" r:id="rId45"/>
    <p:sldId id="401" r:id="rId46"/>
    <p:sldId id="403" r:id="rId47"/>
    <p:sldId id="404" r:id="rId48"/>
    <p:sldId id="405" r:id="rId49"/>
    <p:sldId id="406" r:id="rId50"/>
    <p:sldId id="407" r:id="rId51"/>
    <p:sldId id="278" r:id="rId52"/>
    <p:sldId id="260" r:id="rId53"/>
    <p:sldId id="430" r:id="rId54"/>
    <p:sldId id="340" r:id="rId55"/>
    <p:sldId id="341" r:id="rId56"/>
    <p:sldId id="345" r:id="rId57"/>
    <p:sldId id="426" r:id="rId58"/>
    <p:sldId id="283" r:id="rId59"/>
    <p:sldId id="261" r:id="rId60"/>
    <p:sldId id="427" r:id="rId61"/>
    <p:sldId id="417" r:id="rId62"/>
    <p:sldId id="429" r:id="rId63"/>
    <p:sldId id="418" r:id="rId64"/>
    <p:sldId id="419" r:id="rId65"/>
    <p:sldId id="431" r:id="rId66"/>
    <p:sldId id="432" r:id="rId67"/>
    <p:sldId id="347" r:id="rId68"/>
    <p:sldId id="433" r:id="rId69"/>
    <p:sldId id="425" r:id="rId70"/>
    <p:sldId id="288" r:id="rId71"/>
    <p:sldId id="262" r:id="rId72"/>
    <p:sldId id="289" r:id="rId73"/>
    <p:sldId id="349" r:id="rId74"/>
    <p:sldId id="434" r:id="rId75"/>
    <p:sldId id="357" r:id="rId76"/>
    <p:sldId id="374" r:id="rId77"/>
    <p:sldId id="293" r:id="rId78"/>
    <p:sldId id="263" r:id="rId79"/>
    <p:sldId id="294" r:id="rId80"/>
    <p:sldId id="350" r:id="rId81"/>
    <p:sldId id="351" r:id="rId82"/>
    <p:sldId id="352" r:id="rId83"/>
    <p:sldId id="353" r:id="rId84"/>
    <p:sldId id="354" r:id="rId85"/>
    <p:sldId id="355" r:id="rId86"/>
    <p:sldId id="319" r:id="rId87"/>
    <p:sldId id="296" r:id="rId88"/>
    <p:sldId id="320" r:id="rId89"/>
    <p:sldId id="421" r:id="rId90"/>
    <p:sldId id="422" r:id="rId91"/>
    <p:sldId id="423" r:id="rId92"/>
    <p:sldId id="424" r:id="rId93"/>
    <p:sldId id="356" r:id="rId94"/>
    <p:sldId id="311" r:id="rId95"/>
    <p:sldId id="312" r:id="rId96"/>
    <p:sldId id="313" r:id="rId97"/>
    <p:sldId id="297" r:id="rId98"/>
    <p:sldId id="322" r:id="rId99"/>
    <p:sldId id="359" r:id="rId100"/>
    <p:sldId id="360" r:id="rId101"/>
    <p:sldId id="364" r:id="rId102"/>
    <p:sldId id="361" r:id="rId103"/>
    <p:sldId id="365" r:id="rId104"/>
    <p:sldId id="362" r:id="rId105"/>
    <p:sldId id="363" r:id="rId106"/>
    <p:sldId id="366" r:id="rId107"/>
    <p:sldId id="298" r:id="rId108"/>
    <p:sldId id="265" r:id="rId109"/>
    <p:sldId id="324" r:id="rId110"/>
    <p:sldId id="410" r:id="rId111"/>
    <p:sldId id="411" r:id="rId112"/>
    <p:sldId id="325" r:id="rId113"/>
    <p:sldId id="323" r:id="rId114"/>
    <p:sldId id="300" r:id="rId115"/>
    <p:sldId id="412" r:id="rId116"/>
    <p:sldId id="327" r:id="rId117"/>
    <p:sldId id="301" r:id="rId118"/>
    <p:sldId id="264" r:id="rId119"/>
    <p:sldId id="302" r:id="rId120"/>
    <p:sldId id="303" r:id="rId121"/>
    <p:sldId id="328" r:id="rId122"/>
    <p:sldId id="329" r:id="rId123"/>
    <p:sldId id="330" r:id="rId124"/>
    <p:sldId id="333" r:id="rId125"/>
    <p:sldId id="331" r:id="rId126"/>
    <p:sldId id="332" r:id="rId127"/>
    <p:sldId id="304" r:id="rId128"/>
    <p:sldId id="371" r:id="rId129"/>
    <p:sldId id="342" r:id="rId130"/>
  </p:sldIdLst>
  <p:sldSz cx="9144000" cy="6858000" type="screen4x3"/>
  <p:notesSz cx="7099300" cy="10234613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EA05B43-D70E-4B41-94F2-EE16538BFC35}">
          <p14:sldIdLst>
            <p14:sldId id="256"/>
            <p14:sldId id="257"/>
            <p14:sldId id="326"/>
            <p14:sldId id="258"/>
            <p14:sldId id="266"/>
            <p14:sldId id="335"/>
            <p14:sldId id="377"/>
            <p14:sldId id="396"/>
            <p14:sldId id="378"/>
            <p14:sldId id="358"/>
            <p14:sldId id="267"/>
            <p14:sldId id="379"/>
            <p14:sldId id="268"/>
            <p14:sldId id="382"/>
            <p14:sldId id="380"/>
            <p14:sldId id="381"/>
            <p14:sldId id="413"/>
            <p14:sldId id="383"/>
            <p14:sldId id="414"/>
            <p14:sldId id="384"/>
            <p14:sldId id="385"/>
            <p14:sldId id="386"/>
            <p14:sldId id="387"/>
            <p14:sldId id="388"/>
            <p14:sldId id="389"/>
            <p14:sldId id="372"/>
            <p14:sldId id="415"/>
            <p14:sldId id="416"/>
            <p14:sldId id="305"/>
            <p14:sldId id="272"/>
            <p14:sldId id="259"/>
            <p14:sldId id="273"/>
            <p14:sldId id="370"/>
            <p14:sldId id="402"/>
            <p14:sldId id="395"/>
            <p14:sldId id="392"/>
            <p14:sldId id="393"/>
            <p14:sldId id="394"/>
            <p14:sldId id="397"/>
            <p14:sldId id="408"/>
            <p14:sldId id="409"/>
            <p14:sldId id="398"/>
            <p14:sldId id="399"/>
            <p14:sldId id="400"/>
            <p14:sldId id="401"/>
            <p14:sldId id="403"/>
            <p14:sldId id="404"/>
            <p14:sldId id="405"/>
            <p14:sldId id="406"/>
            <p14:sldId id="407"/>
            <p14:sldId id="278"/>
            <p14:sldId id="260"/>
            <p14:sldId id="430"/>
            <p14:sldId id="340"/>
            <p14:sldId id="341"/>
            <p14:sldId id="345"/>
            <p14:sldId id="426"/>
            <p14:sldId id="283"/>
            <p14:sldId id="261"/>
            <p14:sldId id="427"/>
            <p14:sldId id="417"/>
            <p14:sldId id="429"/>
            <p14:sldId id="418"/>
            <p14:sldId id="419"/>
            <p14:sldId id="431"/>
            <p14:sldId id="432"/>
            <p14:sldId id="347"/>
            <p14:sldId id="433"/>
            <p14:sldId id="425"/>
            <p14:sldId id="288"/>
            <p14:sldId id="262"/>
            <p14:sldId id="289"/>
            <p14:sldId id="349"/>
            <p14:sldId id="434"/>
            <p14:sldId id="357"/>
            <p14:sldId id="374"/>
            <p14:sldId id="293"/>
            <p14:sldId id="263"/>
            <p14:sldId id="294"/>
            <p14:sldId id="350"/>
            <p14:sldId id="351"/>
            <p14:sldId id="352"/>
            <p14:sldId id="353"/>
            <p14:sldId id="354"/>
            <p14:sldId id="355"/>
            <p14:sldId id="319"/>
            <p14:sldId id="296"/>
            <p14:sldId id="320"/>
            <p14:sldId id="421"/>
            <p14:sldId id="422"/>
            <p14:sldId id="423"/>
            <p14:sldId id="424"/>
            <p14:sldId id="356"/>
            <p14:sldId id="311"/>
            <p14:sldId id="312"/>
            <p14:sldId id="313"/>
            <p14:sldId id="297"/>
            <p14:sldId id="322"/>
            <p14:sldId id="359"/>
            <p14:sldId id="360"/>
            <p14:sldId id="364"/>
            <p14:sldId id="361"/>
            <p14:sldId id="365"/>
            <p14:sldId id="362"/>
            <p14:sldId id="363"/>
            <p14:sldId id="366"/>
            <p14:sldId id="298"/>
            <p14:sldId id="265"/>
            <p14:sldId id="324"/>
            <p14:sldId id="410"/>
            <p14:sldId id="411"/>
            <p14:sldId id="325"/>
            <p14:sldId id="323"/>
            <p14:sldId id="300"/>
            <p14:sldId id="412"/>
            <p14:sldId id="327"/>
            <p14:sldId id="301"/>
            <p14:sldId id="264"/>
            <p14:sldId id="302"/>
            <p14:sldId id="303"/>
            <p14:sldId id="328"/>
            <p14:sldId id="329"/>
            <p14:sldId id="330"/>
            <p14:sldId id="333"/>
            <p14:sldId id="331"/>
            <p14:sldId id="332"/>
            <p14:sldId id="304"/>
            <p14:sldId id="371"/>
            <p14:sldId id="342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56" autoAdjust="0"/>
    <p:restoredTop sz="90931" autoAdjust="0"/>
  </p:normalViewPr>
  <p:slideViewPr>
    <p:cSldViewPr>
      <p:cViewPr varScale="1">
        <p:scale>
          <a:sx n="99" d="100"/>
          <a:sy n="99" d="100"/>
        </p:scale>
        <p:origin x="-324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74" d="100"/>
          <a:sy n="74" d="100"/>
        </p:scale>
        <p:origin x="-2142" y="-108"/>
      </p:cViewPr>
      <p:guideLst>
        <p:guide orient="horz" pos="3224"/>
        <p:guide pos="223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viewProps" Target="viewProp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26" Type="http://schemas.openxmlformats.org/officeDocument/2006/relationships/slide" Target="slides/slide125.xml"/><Relationship Id="rId13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76363" cy="511731"/>
          </a:xfrm>
          <a:prstGeom prst="rect">
            <a:avLst/>
          </a:prstGeom>
        </p:spPr>
        <p:txBody>
          <a:bodyPr vert="horz" lIns="99035" tIns="49517" rIns="99035" bIns="49517" rtlCol="0"/>
          <a:lstStyle>
            <a:lvl1pPr algn="l">
              <a:defRPr sz="1300"/>
            </a:lvl1pPr>
          </a:lstStyle>
          <a:p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4021294" y="1"/>
            <a:ext cx="3076363" cy="511731"/>
          </a:xfrm>
          <a:prstGeom prst="rect">
            <a:avLst/>
          </a:prstGeom>
        </p:spPr>
        <p:txBody>
          <a:bodyPr vert="horz" lIns="99035" tIns="49517" rIns="99035" bIns="49517" rtlCol="0"/>
          <a:lstStyle>
            <a:lvl1pPr algn="r">
              <a:defRPr sz="1300"/>
            </a:lvl1pPr>
          </a:lstStyle>
          <a:p>
            <a:fld id="{E9B7AE57-05D3-40BD-838F-B750AF53A0CA}" type="datetimeFigureOut">
              <a:rPr lang="fr-FR" smtClean="0"/>
              <a:t>09/06/2017</a:t>
            </a:fld>
            <a:endParaRPr lang="fr-FR" dirty="0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31763" y="300038"/>
            <a:ext cx="6805025" cy="51053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35" tIns="49517" rIns="99035" bIns="49517" rtlCol="0" anchor="ctr"/>
          <a:lstStyle/>
          <a:p>
            <a:endParaRPr lang="fr-FR" dirty="0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709930" y="6147884"/>
            <a:ext cx="5679440" cy="3319133"/>
          </a:xfrm>
          <a:prstGeom prst="rect">
            <a:avLst/>
          </a:prstGeom>
        </p:spPr>
        <p:txBody>
          <a:bodyPr vert="horz" lIns="99035" tIns="49517" rIns="99035" bIns="49517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35" tIns="49517" rIns="99035" bIns="49517" rtlCol="0" anchor="b"/>
          <a:lstStyle>
            <a:lvl1pPr algn="l">
              <a:defRPr sz="1300"/>
            </a:lvl1pPr>
          </a:lstStyle>
          <a:p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35" tIns="49517" rIns="99035" bIns="49517" rtlCol="0" anchor="b"/>
          <a:lstStyle>
            <a:lvl1pPr algn="r">
              <a:defRPr sz="1300"/>
            </a:lvl1pPr>
          </a:lstStyle>
          <a:p>
            <a:fld id="{1D1542AC-D8E9-426A-A6F2-73314BC42E47}" type="slidenum">
              <a:rPr lang="fr-FR" smtClean="0"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775891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lguenego/example_angular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s.google.com/webmasters/ajax-crawling/" TargetMode="External"/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1763" y="300038"/>
            <a:ext cx="6805612" cy="51054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1542AC-D8E9-426A-A6F2-73314BC42E47}" type="slidenum">
              <a:rPr lang="fr-FR" smtClean="0"/>
              <a:t>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206271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1763" y="300038"/>
            <a:ext cx="6805612" cy="51054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Pour savoir</a:t>
            </a:r>
            <a:r>
              <a:rPr lang="fr-FR" baseline="0" dirty="0" smtClean="0"/>
              <a:t> quels sont les éditeurs en vogue, on propose de regarder qui écrit des plugin pour qui.</a:t>
            </a:r>
          </a:p>
          <a:p>
            <a:r>
              <a:rPr lang="fr-FR" baseline="0" dirty="0" smtClean="0"/>
              <a:t>Exemple : https://code.google.com/p/zen-coding/</a:t>
            </a: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1542AC-D8E9-426A-A6F2-73314BC42E47}" type="slidenum">
              <a:rPr lang="fr-FR" smtClean="0"/>
              <a:t>11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250652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1763" y="300038"/>
            <a:ext cx="6805612" cy="51054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Voir la liste des moteurs de rendu sur </a:t>
            </a:r>
            <a:r>
              <a:rPr lang="fr-FR" dirty="0" err="1" smtClean="0"/>
              <a:t>Wikipedia</a:t>
            </a:r>
            <a:r>
              <a:rPr lang="fr-FR" dirty="0" smtClean="0"/>
              <a:t> : http://fr.wikipedia.org/wiki/Moteur_de_rendu_HTML</a:t>
            </a: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1542AC-D8E9-426A-A6F2-73314BC42E47}" type="slidenum">
              <a:rPr lang="fr-FR" smtClean="0"/>
              <a:t>13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99427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1763" y="300038"/>
            <a:ext cx="6805612" cy="51054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https://www.w3schools.com/cssref/css_selectors.asp</a:t>
            </a:r>
          </a:p>
          <a:p>
            <a:endParaRPr lang="en-NZ" dirty="0" smtClean="0"/>
          </a:p>
          <a:p>
            <a:r>
              <a:rPr lang="fr-FR" dirty="0" smtClean="0"/>
              <a:t>https://www.w3.org/TR/selectors-api/</a:t>
            </a: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1542AC-D8E9-426A-A6F2-73314BC42E47}" type="slidenum">
              <a:rPr lang="fr-FR" smtClean="0"/>
              <a:t>14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746223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1763" y="300038"/>
            <a:ext cx="6805612" cy="51054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Voir la liste des moteurs de rendu sur </a:t>
            </a:r>
            <a:r>
              <a:rPr lang="fr-FR" dirty="0" err="1" smtClean="0"/>
              <a:t>Wikipedia</a:t>
            </a:r>
            <a:r>
              <a:rPr lang="fr-FR" dirty="0" smtClean="0"/>
              <a:t> : http://fr.wikipedia.org/wiki/Moteur_de_rendu_HTML</a:t>
            </a: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1542AC-D8E9-426A-A6F2-73314BC42E47}" type="slidenum">
              <a:rPr lang="fr-FR" smtClean="0"/>
              <a:t>15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99427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1763" y="300038"/>
            <a:ext cx="6805612" cy="51054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Voir :</a:t>
            </a:r>
          </a:p>
          <a:p>
            <a:r>
              <a:rPr lang="fr-FR" dirty="0" smtClean="0"/>
              <a:t>https://stackoverflow.com/questions/1335851/what-does-use-strict-do-in-javascript-and-what-is-the-reasoning-behind-it</a:t>
            </a: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1542AC-D8E9-426A-A6F2-73314BC42E47}" type="slidenum">
              <a:rPr lang="fr-FR" smtClean="0"/>
              <a:t>17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152327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1763" y="300038"/>
            <a:ext cx="6805612" cy="51054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>
                <a:hlinkClick r:id="rId3"/>
              </a:rPr>
              <a:t>https://github.com/jlguenego/example_angular</a:t>
            </a:r>
            <a:r>
              <a:rPr lang="en-NZ" dirty="0" smtClean="0"/>
              <a:t>: </a:t>
            </a:r>
            <a:r>
              <a:rPr lang="en-NZ" dirty="0" err="1" smtClean="0"/>
              <a:t>Voir</a:t>
            </a:r>
            <a:r>
              <a:rPr lang="en-NZ" dirty="0" smtClean="0"/>
              <a:t> </a:t>
            </a:r>
            <a:r>
              <a:rPr lang="en-NZ" dirty="0" err="1" smtClean="0"/>
              <a:t>exemple</a:t>
            </a:r>
            <a:r>
              <a:rPr lang="en-NZ" dirty="0" smtClean="0"/>
              <a:t> 02 et 03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1542AC-D8E9-426A-A6F2-73314BC42E47}" type="slidenum">
              <a:rPr lang="fr-FR" smtClean="0"/>
              <a:t>18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179092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1763" y="300038"/>
            <a:ext cx="6805612" cy="51054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1542AC-D8E9-426A-A6F2-73314BC42E47}" type="slidenum">
              <a:rPr lang="fr-FR" smtClean="0"/>
              <a:t>25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296538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 err="1" smtClean="0"/>
              <a:t>En</a:t>
            </a:r>
            <a:r>
              <a:rPr lang="en-NZ" dirty="0" smtClean="0"/>
              <a:t> </a:t>
            </a:r>
            <a:r>
              <a:rPr lang="en-NZ" dirty="0" err="1" smtClean="0"/>
              <a:t>javascript</a:t>
            </a:r>
            <a:r>
              <a:rPr lang="en-NZ" baseline="0" dirty="0" smtClean="0"/>
              <a:t> </a:t>
            </a:r>
            <a:r>
              <a:rPr lang="en-NZ" baseline="0" dirty="0" err="1" smtClean="0"/>
              <a:t>aussi</a:t>
            </a:r>
            <a:r>
              <a:rPr lang="en-NZ" baseline="0" dirty="0" smtClean="0"/>
              <a:t>, on a </a:t>
            </a:r>
            <a:r>
              <a:rPr lang="en-NZ" baseline="0" dirty="0" err="1" smtClean="0"/>
              <a:t>besoin</a:t>
            </a:r>
            <a:r>
              <a:rPr lang="en-NZ" baseline="0" dirty="0" smtClean="0"/>
              <a:t> de MODULARISER le code… </a:t>
            </a:r>
            <a:r>
              <a:rPr lang="en-NZ" baseline="0" dirty="0" err="1" smtClean="0"/>
              <a:t>mais</a:t>
            </a:r>
            <a:r>
              <a:rPr lang="en-NZ" baseline="0" dirty="0" smtClean="0"/>
              <a:t> les modules </a:t>
            </a:r>
            <a:r>
              <a:rPr lang="en-NZ" baseline="0" dirty="0" err="1" smtClean="0"/>
              <a:t>n’existent</a:t>
            </a:r>
            <a:r>
              <a:rPr lang="en-NZ" baseline="0" dirty="0" smtClean="0"/>
              <a:t> </a:t>
            </a:r>
            <a:r>
              <a:rPr lang="en-NZ" baseline="0" dirty="0" err="1" smtClean="0"/>
              <a:t>depuis</a:t>
            </a:r>
            <a:r>
              <a:rPr lang="en-NZ" baseline="0" dirty="0" smtClean="0"/>
              <a:t> que ES6 et ne </a:t>
            </a:r>
            <a:r>
              <a:rPr lang="en-NZ" baseline="0" dirty="0" err="1" smtClean="0"/>
              <a:t>sont</a:t>
            </a:r>
            <a:r>
              <a:rPr lang="en-NZ" baseline="0" dirty="0" smtClean="0"/>
              <a:t> pas </a:t>
            </a:r>
            <a:r>
              <a:rPr lang="en-NZ" baseline="0" dirty="0" err="1" smtClean="0"/>
              <a:t>implémentés</a:t>
            </a:r>
            <a:r>
              <a:rPr lang="en-NZ" baseline="0" dirty="0" smtClean="0"/>
              <a:t> </a:t>
            </a:r>
            <a:r>
              <a:rPr lang="en-NZ" baseline="0" dirty="0" err="1" smtClean="0"/>
              <a:t>dans</a:t>
            </a:r>
            <a:r>
              <a:rPr lang="en-NZ" baseline="0" dirty="0" smtClean="0"/>
              <a:t> les </a:t>
            </a:r>
            <a:r>
              <a:rPr lang="en-NZ" baseline="0" dirty="0" err="1" smtClean="0"/>
              <a:t>navigateurs</a:t>
            </a:r>
            <a:r>
              <a:rPr lang="en-NZ" baseline="0" dirty="0" smtClean="0"/>
              <a:t>.</a:t>
            </a:r>
          </a:p>
          <a:p>
            <a:endParaRPr lang="en-NZ" baseline="0" dirty="0" smtClean="0"/>
          </a:p>
          <a:p>
            <a:r>
              <a:rPr lang="en-NZ" baseline="0" dirty="0" err="1" smtClean="0"/>
              <a:t>D’ou</a:t>
            </a:r>
            <a:r>
              <a:rPr lang="en-NZ" baseline="0" dirty="0" smtClean="0"/>
              <a:t> </a:t>
            </a:r>
            <a:r>
              <a:rPr lang="en-NZ" baseline="0" dirty="0" err="1" smtClean="0"/>
              <a:t>l’utilité</a:t>
            </a:r>
            <a:r>
              <a:rPr lang="en-NZ" baseline="0" dirty="0" smtClean="0"/>
              <a:t> encore de </a:t>
            </a:r>
            <a:r>
              <a:rPr lang="en-NZ" baseline="0" dirty="0" err="1" smtClean="0"/>
              <a:t>Webpack</a:t>
            </a:r>
            <a:r>
              <a:rPr lang="en-NZ" baseline="0" dirty="0" smtClean="0"/>
              <a:t>, </a:t>
            </a:r>
            <a:r>
              <a:rPr lang="en-NZ" baseline="0" dirty="0" err="1" smtClean="0"/>
              <a:t>SystemJS</a:t>
            </a:r>
            <a:r>
              <a:rPr lang="en-NZ" baseline="0" dirty="0" smtClean="0"/>
              <a:t>, </a:t>
            </a:r>
            <a:r>
              <a:rPr lang="en-NZ" baseline="0" dirty="0" err="1" smtClean="0"/>
              <a:t>ou</a:t>
            </a:r>
            <a:r>
              <a:rPr lang="en-NZ" baseline="0" dirty="0" smtClean="0"/>
              <a:t> HTTP/2</a:t>
            </a:r>
          </a:p>
          <a:p>
            <a:endParaRPr lang="en-NZ" baseline="0" dirty="0" smtClean="0"/>
          </a:p>
          <a:p>
            <a:r>
              <a:rPr lang="en-NZ" baseline="0" dirty="0" err="1" smtClean="0"/>
              <a:t>Voir</a:t>
            </a:r>
            <a:r>
              <a:rPr lang="en-NZ" baseline="0" dirty="0" smtClean="0"/>
              <a:t> sur le </a:t>
            </a:r>
            <a:r>
              <a:rPr lang="en-NZ" baseline="0" dirty="0" err="1" smtClean="0"/>
              <a:t>sujet</a:t>
            </a:r>
            <a:r>
              <a:rPr lang="en-NZ" baseline="0" dirty="0" smtClean="0"/>
              <a:t> sur le module design  pattern </a:t>
            </a:r>
            <a:r>
              <a:rPr lang="en-NZ" baseline="0" dirty="0" err="1" smtClean="0"/>
              <a:t>en</a:t>
            </a:r>
            <a:r>
              <a:rPr lang="en-NZ" baseline="0" dirty="0" smtClean="0"/>
              <a:t> </a:t>
            </a:r>
            <a:r>
              <a:rPr lang="en-NZ" baseline="0" dirty="0" err="1" smtClean="0"/>
              <a:t>Javascript</a:t>
            </a:r>
            <a:r>
              <a:rPr lang="en-NZ" baseline="0" dirty="0" smtClean="0"/>
              <a:t>.</a:t>
            </a:r>
          </a:p>
          <a:p>
            <a:r>
              <a:rPr lang="en-NZ" baseline="0" dirty="0" smtClean="0"/>
              <a:t>https://medium.freecodecamp.com/javascript-modules-a-beginner-s-guide-783f7d7a5fcc</a:t>
            </a:r>
          </a:p>
          <a:p>
            <a:endParaRPr lang="en-NZ" baseline="0" dirty="0" smtClean="0"/>
          </a:p>
          <a:p>
            <a:endParaRPr lang="en-NZ" baseline="0" dirty="0" smtClean="0"/>
          </a:p>
          <a:p>
            <a:endParaRPr lang="en-NZ" baseline="0" dirty="0" smtClean="0"/>
          </a:p>
          <a:p>
            <a:endParaRPr lang="en-NZ" baseline="0" dirty="0" smtClean="0"/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1542AC-D8E9-426A-A6F2-73314BC42E47}" type="slidenum">
              <a:rPr lang="fr-FR" smtClean="0"/>
              <a:t>26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622681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1763" y="300038"/>
            <a:ext cx="6805612" cy="51054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1542AC-D8E9-426A-A6F2-73314BC42E47}" type="slidenum">
              <a:rPr lang="fr-FR" smtClean="0"/>
              <a:t>29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9639766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1763" y="300038"/>
            <a:ext cx="6805612" cy="51054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1542AC-D8E9-426A-A6F2-73314BC42E47}" type="slidenum">
              <a:rPr lang="fr-FR" smtClean="0"/>
              <a:t>30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589318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1542AC-D8E9-426A-A6F2-73314BC42E47}" type="slidenum">
              <a:rPr lang="fr-FR" smtClean="0"/>
              <a:t>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4447299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1542AC-D8E9-426A-A6F2-73314BC42E47}" type="slidenum">
              <a:rPr lang="fr-FR" smtClean="0"/>
              <a:t>31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8499050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 err="1" smtClean="0"/>
              <a:t>Voir</a:t>
            </a:r>
            <a:r>
              <a:rPr lang="en-NZ" dirty="0" smtClean="0"/>
              <a:t> : </a:t>
            </a:r>
          </a:p>
          <a:p>
            <a:pPr marL="185691" indent="-185691">
              <a:buFontTx/>
              <a:buChar char="-"/>
            </a:pPr>
            <a:r>
              <a:rPr lang="en-NZ" dirty="0" smtClean="0"/>
              <a:t>Ce </a:t>
            </a:r>
            <a:r>
              <a:rPr lang="en-NZ" dirty="0" err="1" smtClean="0"/>
              <a:t>qu’est</a:t>
            </a:r>
            <a:r>
              <a:rPr lang="en-NZ" dirty="0" smtClean="0"/>
              <a:t> un framework (</a:t>
            </a:r>
            <a:r>
              <a:rPr lang="en-NZ" dirty="0" err="1" smtClean="0"/>
              <a:t>wikipedia</a:t>
            </a:r>
            <a:r>
              <a:rPr lang="en-NZ" dirty="0" smtClean="0"/>
              <a:t>)</a:t>
            </a:r>
          </a:p>
          <a:p>
            <a:pPr marL="185691" indent="-185691">
              <a:buFontTx/>
              <a:buChar char="-"/>
            </a:pPr>
            <a:r>
              <a:rPr lang="en-NZ" dirty="0" smtClean="0"/>
              <a:t>Ce </a:t>
            </a:r>
            <a:r>
              <a:rPr lang="en-NZ" dirty="0" err="1" smtClean="0"/>
              <a:t>qu’est</a:t>
            </a:r>
            <a:r>
              <a:rPr lang="en-NZ" dirty="0" smtClean="0"/>
              <a:t> </a:t>
            </a:r>
            <a:r>
              <a:rPr lang="en-NZ" dirty="0" err="1" smtClean="0"/>
              <a:t>jquery</a:t>
            </a:r>
            <a:r>
              <a:rPr lang="en-NZ" dirty="0" smtClean="0"/>
              <a:t> (</a:t>
            </a:r>
            <a:r>
              <a:rPr lang="en-NZ" dirty="0" err="1" smtClean="0"/>
              <a:t>wikipedia</a:t>
            </a:r>
            <a:r>
              <a:rPr lang="en-NZ" dirty="0" smtClean="0"/>
              <a:t> et site internet de </a:t>
            </a:r>
            <a:r>
              <a:rPr lang="en-NZ" dirty="0" err="1" smtClean="0"/>
              <a:t>jquery</a:t>
            </a:r>
            <a:r>
              <a:rPr lang="en-NZ" dirty="0" smtClean="0"/>
              <a:t>)</a:t>
            </a:r>
          </a:p>
          <a:p>
            <a:pPr marL="185691" indent="-185691">
              <a:buFontTx/>
              <a:buChar char="-"/>
            </a:pPr>
            <a:r>
              <a:rPr lang="en-NZ" dirty="0" smtClean="0"/>
              <a:t>Ce </a:t>
            </a:r>
            <a:r>
              <a:rPr lang="en-NZ" dirty="0" err="1" smtClean="0"/>
              <a:t>qu’est</a:t>
            </a:r>
            <a:r>
              <a:rPr lang="en-NZ" dirty="0" smtClean="0"/>
              <a:t> </a:t>
            </a:r>
            <a:r>
              <a:rPr lang="en-NZ" dirty="0" err="1" smtClean="0"/>
              <a:t>Sencha</a:t>
            </a:r>
            <a:r>
              <a:rPr lang="en-NZ" dirty="0" smtClean="0"/>
              <a:t> </a:t>
            </a:r>
            <a:r>
              <a:rPr lang="en-NZ" dirty="0" err="1" smtClean="0"/>
              <a:t>ExtJS</a:t>
            </a:r>
            <a:r>
              <a:rPr lang="en-NZ" baseline="0" dirty="0" smtClean="0"/>
              <a:t> (site de </a:t>
            </a:r>
            <a:r>
              <a:rPr lang="en-NZ" baseline="0" dirty="0" err="1" smtClean="0"/>
              <a:t>extjs</a:t>
            </a:r>
            <a:r>
              <a:rPr lang="en-NZ" baseline="0" dirty="0" smtClean="0"/>
              <a:t> </a:t>
            </a:r>
            <a:r>
              <a:rPr lang="en-NZ" baseline="0" dirty="0" err="1" smtClean="0"/>
              <a:t>sencha</a:t>
            </a:r>
            <a:r>
              <a:rPr lang="en-NZ" baseline="0" dirty="0" smtClean="0"/>
              <a:t>)</a:t>
            </a:r>
          </a:p>
          <a:p>
            <a:pPr marL="185691" indent="-185691">
              <a:buFontTx/>
              <a:buChar char="-"/>
            </a:pPr>
            <a:r>
              <a:rPr lang="en-NZ" baseline="0" dirty="0" smtClean="0"/>
              <a:t>Et </a:t>
            </a:r>
            <a:r>
              <a:rPr lang="en-NZ" baseline="0" dirty="0" err="1" smtClean="0"/>
              <a:t>bien</a:t>
            </a:r>
            <a:r>
              <a:rPr lang="en-NZ" baseline="0" dirty="0" smtClean="0"/>
              <a:t> </a:t>
            </a:r>
            <a:r>
              <a:rPr lang="en-NZ" baseline="0" dirty="0" err="1" smtClean="0"/>
              <a:t>sur</a:t>
            </a:r>
            <a:r>
              <a:rPr lang="en-NZ" baseline="0" dirty="0" smtClean="0"/>
              <a:t> le site </a:t>
            </a:r>
            <a:r>
              <a:rPr lang="en-NZ" baseline="0" dirty="0" err="1" smtClean="0"/>
              <a:t>officiel</a:t>
            </a:r>
            <a:r>
              <a:rPr lang="en-NZ" baseline="0" dirty="0" smtClean="0"/>
              <a:t> de </a:t>
            </a:r>
            <a:r>
              <a:rPr lang="en-NZ" baseline="0" dirty="0" err="1" smtClean="0"/>
              <a:t>angularJS</a:t>
            </a:r>
            <a:r>
              <a:rPr lang="en-NZ" baseline="0" dirty="0" smtClean="0"/>
              <a:t> (https://</a:t>
            </a:r>
            <a:r>
              <a:rPr lang="en-NZ" baseline="0" smtClean="0"/>
              <a:t>angularjs.org/)</a:t>
            </a:r>
          </a:p>
          <a:p>
            <a:endParaRPr lang="en-NZ" smtClean="0"/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1542AC-D8E9-426A-A6F2-73314BC42E47}" type="slidenum">
              <a:rPr lang="fr-FR" smtClean="0"/>
              <a:t>32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7482934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1763" y="300038"/>
            <a:ext cx="6805612" cy="51054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 err="1" smtClean="0"/>
              <a:t>Voir</a:t>
            </a:r>
            <a:r>
              <a:rPr lang="en-NZ" dirty="0" smtClean="0"/>
              <a:t> : </a:t>
            </a:r>
          </a:p>
          <a:p>
            <a:pPr marL="185691" indent="-185691">
              <a:buFontTx/>
              <a:buChar char="-"/>
            </a:pPr>
            <a:r>
              <a:rPr lang="en-NZ" dirty="0" smtClean="0"/>
              <a:t>Ce </a:t>
            </a:r>
            <a:r>
              <a:rPr lang="en-NZ" dirty="0" err="1" smtClean="0"/>
              <a:t>qu’est</a:t>
            </a:r>
            <a:r>
              <a:rPr lang="en-NZ" dirty="0" smtClean="0"/>
              <a:t> un framework (</a:t>
            </a:r>
            <a:r>
              <a:rPr lang="en-NZ" dirty="0" err="1" smtClean="0"/>
              <a:t>wikipedia</a:t>
            </a:r>
            <a:r>
              <a:rPr lang="en-NZ" dirty="0" smtClean="0"/>
              <a:t>)</a:t>
            </a:r>
          </a:p>
          <a:p>
            <a:pPr marL="185691" indent="-185691">
              <a:buFontTx/>
              <a:buChar char="-"/>
            </a:pPr>
            <a:r>
              <a:rPr lang="en-NZ" dirty="0" smtClean="0"/>
              <a:t>Ce </a:t>
            </a:r>
            <a:r>
              <a:rPr lang="en-NZ" dirty="0" err="1" smtClean="0"/>
              <a:t>qu’est</a:t>
            </a:r>
            <a:r>
              <a:rPr lang="en-NZ" dirty="0" smtClean="0"/>
              <a:t> </a:t>
            </a:r>
            <a:r>
              <a:rPr lang="en-NZ" dirty="0" err="1" smtClean="0"/>
              <a:t>jquery</a:t>
            </a:r>
            <a:r>
              <a:rPr lang="en-NZ" dirty="0" smtClean="0"/>
              <a:t> (</a:t>
            </a:r>
            <a:r>
              <a:rPr lang="en-NZ" dirty="0" err="1" smtClean="0"/>
              <a:t>wikipedia</a:t>
            </a:r>
            <a:r>
              <a:rPr lang="en-NZ" dirty="0" smtClean="0"/>
              <a:t> et site internet de </a:t>
            </a:r>
            <a:r>
              <a:rPr lang="en-NZ" dirty="0" err="1" smtClean="0"/>
              <a:t>jquery</a:t>
            </a:r>
            <a:r>
              <a:rPr lang="en-NZ" dirty="0" smtClean="0"/>
              <a:t>)</a:t>
            </a:r>
          </a:p>
          <a:p>
            <a:pPr marL="185691" indent="-185691">
              <a:buFontTx/>
              <a:buChar char="-"/>
            </a:pPr>
            <a:r>
              <a:rPr lang="en-NZ" dirty="0" smtClean="0"/>
              <a:t>Ce </a:t>
            </a:r>
            <a:r>
              <a:rPr lang="en-NZ" dirty="0" err="1" smtClean="0"/>
              <a:t>qu’est</a:t>
            </a:r>
            <a:r>
              <a:rPr lang="en-NZ" dirty="0" smtClean="0"/>
              <a:t> </a:t>
            </a:r>
            <a:r>
              <a:rPr lang="en-NZ" dirty="0" err="1" smtClean="0"/>
              <a:t>Sencha</a:t>
            </a:r>
            <a:r>
              <a:rPr lang="en-NZ" dirty="0" smtClean="0"/>
              <a:t> </a:t>
            </a:r>
            <a:r>
              <a:rPr lang="en-NZ" dirty="0" err="1" smtClean="0"/>
              <a:t>ExtJS</a:t>
            </a:r>
            <a:r>
              <a:rPr lang="en-NZ" baseline="0" dirty="0" smtClean="0"/>
              <a:t> (site de </a:t>
            </a:r>
            <a:r>
              <a:rPr lang="en-NZ" baseline="0" dirty="0" err="1" smtClean="0"/>
              <a:t>extjs</a:t>
            </a:r>
            <a:r>
              <a:rPr lang="en-NZ" baseline="0" dirty="0" smtClean="0"/>
              <a:t> </a:t>
            </a:r>
            <a:r>
              <a:rPr lang="en-NZ" baseline="0" dirty="0" err="1" smtClean="0"/>
              <a:t>sencha</a:t>
            </a:r>
            <a:r>
              <a:rPr lang="en-NZ" baseline="0" dirty="0" smtClean="0"/>
              <a:t>)</a:t>
            </a:r>
          </a:p>
          <a:p>
            <a:pPr marL="185691" indent="-185691">
              <a:buFontTx/>
              <a:buChar char="-"/>
            </a:pPr>
            <a:r>
              <a:rPr lang="en-NZ" baseline="0" dirty="0" smtClean="0"/>
              <a:t>Et </a:t>
            </a:r>
            <a:r>
              <a:rPr lang="en-NZ" baseline="0" dirty="0" err="1" smtClean="0"/>
              <a:t>bien</a:t>
            </a:r>
            <a:r>
              <a:rPr lang="en-NZ" baseline="0" dirty="0" smtClean="0"/>
              <a:t> sur le site </a:t>
            </a:r>
            <a:r>
              <a:rPr lang="en-NZ" baseline="0" dirty="0" err="1" smtClean="0"/>
              <a:t>officiel</a:t>
            </a:r>
            <a:r>
              <a:rPr lang="en-NZ" baseline="0" dirty="0" smtClean="0"/>
              <a:t> de </a:t>
            </a:r>
            <a:r>
              <a:rPr lang="en-NZ" baseline="0" dirty="0" err="1" smtClean="0"/>
              <a:t>angularJS</a:t>
            </a:r>
            <a:r>
              <a:rPr lang="en-NZ" baseline="0" dirty="0" smtClean="0"/>
              <a:t> (https://angularjs.org/)</a:t>
            </a:r>
          </a:p>
          <a:p>
            <a:endParaRPr lang="en-NZ" dirty="0" smtClean="0"/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1542AC-D8E9-426A-A6F2-73314BC42E47}" type="slidenum">
              <a:rPr lang="fr-FR" smtClean="0"/>
              <a:t>33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7482934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1763" y="300038"/>
            <a:ext cx="6805612" cy="51054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1542AC-D8E9-426A-A6F2-73314BC42E47}" type="slidenum">
              <a:rPr lang="fr-FR" smtClean="0"/>
              <a:t>34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8805486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1763" y="300038"/>
            <a:ext cx="6805612" cy="51054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https://www.quora.com/What-is-the-difference-between-AngularJs-and-Angular-2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1542AC-D8E9-426A-A6F2-73314BC42E47}" type="slidenum">
              <a:rPr lang="fr-FR" smtClean="0"/>
              <a:t>35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2858992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1763" y="300038"/>
            <a:ext cx="6805612" cy="51054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1542AC-D8E9-426A-A6F2-73314BC42E47}" type="slidenum">
              <a:rPr lang="fr-FR" smtClean="0"/>
              <a:t>36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042925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1763" y="300038"/>
            <a:ext cx="6805612" cy="51054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1542AC-D8E9-426A-A6F2-73314BC42E47}" type="slidenum">
              <a:rPr lang="fr-FR" smtClean="0"/>
              <a:t>38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6779711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1763" y="300038"/>
            <a:ext cx="6805612" cy="51054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1542AC-D8E9-426A-A6F2-73314BC42E47}" type="slidenum">
              <a:rPr lang="fr-FR" smtClean="0"/>
              <a:t>39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9799984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1763" y="300038"/>
            <a:ext cx="6805612" cy="51054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1542AC-D8E9-426A-A6F2-73314BC42E47}" type="slidenum">
              <a:rPr lang="fr-FR" smtClean="0"/>
              <a:t>42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4809776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1763" y="300038"/>
            <a:ext cx="6805612" cy="51054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1542AC-D8E9-426A-A6F2-73314BC42E47}" type="slidenum">
              <a:rPr lang="fr-FR" smtClean="0"/>
              <a:t>43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337908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1763" y="300038"/>
            <a:ext cx="6805612" cy="51054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1542AC-D8E9-426A-A6F2-73314BC42E47}" type="slidenum">
              <a:rPr lang="fr-FR" smtClean="0"/>
              <a:t>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5189702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1763" y="300038"/>
            <a:ext cx="6805612" cy="51054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Googler</a:t>
            </a:r>
            <a:r>
              <a:rPr lang="fr-FR" dirty="0" smtClean="0"/>
              <a:t> </a:t>
            </a:r>
            <a:r>
              <a:rPr lang="fr-FR" dirty="0" err="1" smtClean="0"/>
              <a:t>angular-seed</a:t>
            </a:r>
            <a:r>
              <a:rPr lang="fr-FR" dirty="0" smtClean="0"/>
              <a:t>, comparer avec le tutorial officiel d’</a:t>
            </a:r>
            <a:r>
              <a:rPr lang="fr-FR" dirty="0" err="1" smtClean="0"/>
              <a:t>angular</a:t>
            </a:r>
            <a:r>
              <a:rPr lang="fr-FR" dirty="0" smtClean="0"/>
              <a:t>.</a:t>
            </a:r>
            <a:r>
              <a:rPr lang="fr-FR" baseline="0" dirty="0" smtClean="0"/>
              <a:t> Premier pas avec node.js et </a:t>
            </a:r>
            <a:r>
              <a:rPr lang="fr-FR" baseline="0" dirty="0" err="1" smtClean="0"/>
              <a:t>npm</a:t>
            </a:r>
            <a:r>
              <a:rPr lang="fr-FR" baseline="0" dirty="0" smtClean="0"/>
              <a:t>.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1542AC-D8E9-426A-A6F2-73314BC42E47}" type="slidenum">
              <a:rPr lang="fr-FR" smtClean="0"/>
              <a:t>51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4184789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1542AC-D8E9-426A-A6F2-73314BC42E47}" type="slidenum">
              <a:rPr lang="fr-FR" smtClean="0"/>
              <a:t>52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2251439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1763" y="300038"/>
            <a:ext cx="6805612" cy="51054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1542AC-D8E9-426A-A6F2-73314BC42E47}" type="slidenum">
              <a:rPr lang="fr-FR" smtClean="0"/>
              <a:t>54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2490630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1763" y="300038"/>
            <a:ext cx="6805612" cy="51054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1542AC-D8E9-426A-A6F2-73314BC42E47}" type="slidenum">
              <a:rPr lang="fr-FR" smtClean="0"/>
              <a:t>55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9171434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1763" y="300038"/>
            <a:ext cx="6805612" cy="51054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1542AC-D8E9-426A-A6F2-73314BC42E47}" type="slidenum">
              <a:rPr lang="fr-FR" smtClean="0"/>
              <a:t>56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7731894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1763" y="300038"/>
            <a:ext cx="6805612" cy="51054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1542AC-D8E9-426A-A6F2-73314BC42E47}" type="slidenum">
              <a:rPr lang="fr-FR" smtClean="0"/>
              <a:t>58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7010012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1542AC-D8E9-426A-A6F2-73314BC42E47}" type="slidenum">
              <a:rPr lang="fr-FR" smtClean="0"/>
              <a:t>59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5401972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1763" y="300038"/>
            <a:ext cx="6805612" cy="51054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1542AC-D8E9-426A-A6F2-73314BC42E47}" type="slidenum">
              <a:rPr lang="fr-FR" smtClean="0"/>
              <a:t>61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6835166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1763" y="300038"/>
            <a:ext cx="6805612" cy="51054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Provider : </a:t>
            </a:r>
            <a:r>
              <a:rPr lang="en-US" dirty="0" err="1" smtClean="0"/>
              <a:t>créé</a:t>
            </a:r>
            <a:r>
              <a:rPr lang="en-US" dirty="0" smtClean="0"/>
              <a:t> pendant la phase de </a:t>
            </a:r>
            <a:r>
              <a:rPr lang="en-US" dirty="0" err="1" smtClean="0"/>
              <a:t>config</a:t>
            </a:r>
            <a:r>
              <a:rPr lang="en-US" dirty="0" smtClean="0"/>
              <a:t>, </a:t>
            </a:r>
            <a:r>
              <a:rPr lang="en-US" dirty="0" err="1" smtClean="0"/>
              <a:t>juste</a:t>
            </a:r>
            <a:r>
              <a:rPr lang="en-US" dirty="0" smtClean="0"/>
              <a:t> </a:t>
            </a:r>
            <a:r>
              <a:rPr lang="en-US" dirty="0" err="1" smtClean="0"/>
              <a:t>avant</a:t>
            </a:r>
            <a:r>
              <a:rPr lang="en-US" dirty="0" smtClean="0"/>
              <a:t> </a:t>
            </a:r>
            <a:r>
              <a:rPr lang="en-US" dirty="0" err="1" smtClean="0"/>
              <a:t>app.config</a:t>
            </a:r>
            <a:endParaRPr lang="en-US" dirty="0" smtClean="0"/>
          </a:p>
          <a:p>
            <a:r>
              <a:rPr lang="en-US" dirty="0" smtClean="0"/>
              <a:t>Service : </a:t>
            </a:r>
            <a:r>
              <a:rPr lang="en-US" dirty="0" err="1" smtClean="0"/>
              <a:t>créé</a:t>
            </a:r>
            <a:r>
              <a:rPr lang="en-US" dirty="0" smtClean="0"/>
              <a:t> après la phase de </a:t>
            </a:r>
            <a:r>
              <a:rPr lang="en-US" dirty="0" err="1" smtClean="0"/>
              <a:t>config</a:t>
            </a:r>
            <a:r>
              <a:rPr lang="en-US" dirty="0" smtClean="0"/>
              <a:t>, </a:t>
            </a:r>
            <a:r>
              <a:rPr lang="en-US" dirty="0" err="1" smtClean="0"/>
              <a:t>juste</a:t>
            </a:r>
            <a:r>
              <a:rPr lang="en-US" dirty="0" smtClean="0"/>
              <a:t> </a:t>
            </a:r>
            <a:r>
              <a:rPr lang="en-US" dirty="0" err="1" smtClean="0"/>
              <a:t>avant</a:t>
            </a:r>
            <a:r>
              <a:rPr lang="en-US" dirty="0" smtClean="0"/>
              <a:t> </a:t>
            </a:r>
            <a:r>
              <a:rPr lang="en-US" dirty="0" err="1" smtClean="0"/>
              <a:t>app.run</a:t>
            </a:r>
            <a:endParaRPr lang="fr-FR" dirty="0" smtClean="0"/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1542AC-D8E9-426A-A6F2-73314BC42E47}" type="slidenum">
              <a:rPr lang="fr-FR" smtClean="0"/>
              <a:t>64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1759503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1763" y="300038"/>
            <a:ext cx="6805612" cy="51054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1542AC-D8E9-426A-A6F2-73314BC42E47}" type="slidenum">
              <a:rPr lang="fr-FR" smtClean="0"/>
              <a:t>67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939625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1542AC-D8E9-426A-A6F2-73314BC42E47}" type="slidenum">
              <a:rPr lang="fr-FR" smtClean="0"/>
              <a:t>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4596334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1763" y="300038"/>
            <a:ext cx="6805612" cy="51054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1542AC-D8E9-426A-A6F2-73314BC42E47}" type="slidenum">
              <a:rPr lang="fr-FR" smtClean="0"/>
              <a:t>70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2894066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1542AC-D8E9-426A-A6F2-73314BC42E47}" type="slidenum">
              <a:rPr lang="fr-FR" smtClean="0"/>
              <a:t>71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8779741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1763" y="300038"/>
            <a:ext cx="6805612" cy="51054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1542AC-D8E9-426A-A6F2-73314BC42E47}" type="slidenum">
              <a:rPr lang="fr-FR" smtClean="0"/>
              <a:t>72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7748352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1763" y="300038"/>
            <a:ext cx="6805612" cy="51054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Source :</a:t>
            </a:r>
          </a:p>
          <a:p>
            <a:r>
              <a:rPr lang="fr-FR" dirty="0" smtClean="0"/>
              <a:t>2015 : </a:t>
            </a:r>
            <a:r>
              <a:rPr lang="fr-FR" dirty="0" smtClean="0">
                <a:hlinkClick r:id="rId3"/>
              </a:rPr>
              <a:t>https://developers.google.com/webmasters/ajax-crawling/</a:t>
            </a:r>
            <a:endParaRPr lang="fr-FR" dirty="0" smtClean="0"/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1542AC-D8E9-426A-A6F2-73314BC42E47}" type="slidenum">
              <a:rPr lang="fr-FR" smtClean="0"/>
              <a:t>73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1193691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1763" y="300038"/>
            <a:ext cx="6805612" cy="51054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1542AC-D8E9-426A-A6F2-73314BC42E47}" type="slidenum">
              <a:rPr lang="fr-FR" smtClean="0"/>
              <a:t>75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3313511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1542AC-D8E9-426A-A6F2-73314BC42E47}" type="slidenum">
              <a:rPr lang="fr-FR" smtClean="0"/>
              <a:t>76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8589649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1763" y="300038"/>
            <a:ext cx="6805612" cy="51054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1542AC-D8E9-426A-A6F2-73314BC42E47}" type="slidenum">
              <a:rPr lang="fr-FR" smtClean="0"/>
              <a:t>77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8963914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1542AC-D8E9-426A-A6F2-73314BC42E47}" type="slidenum">
              <a:rPr lang="fr-FR" smtClean="0"/>
              <a:t>78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8678646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1763" y="300038"/>
            <a:ext cx="6805612" cy="51054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1542AC-D8E9-426A-A6F2-73314BC42E47}" type="slidenum">
              <a:rPr lang="fr-FR" smtClean="0"/>
              <a:t>79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2993212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1763" y="300038"/>
            <a:ext cx="6805612" cy="51054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1542AC-D8E9-426A-A6F2-73314BC42E47}" type="slidenum">
              <a:rPr lang="fr-FR" smtClean="0"/>
              <a:t>80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243481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1763" y="300038"/>
            <a:ext cx="6805612" cy="51054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Liens intéressants :</a:t>
            </a:r>
            <a:br>
              <a:rPr lang="fr-FR" dirty="0" smtClean="0"/>
            </a:br>
            <a:r>
              <a:rPr lang="fr-FR" dirty="0" smtClean="0"/>
              <a:t>https://github.com/coffee-js/languages/wiki/List-of-languages-that-compile-to-HTML-CSS</a:t>
            </a: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1542AC-D8E9-426A-A6F2-73314BC42E47}" type="slidenum">
              <a:rPr lang="fr-FR" smtClean="0"/>
              <a:t>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2989683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1763" y="300038"/>
            <a:ext cx="6805612" cy="51054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1542AC-D8E9-426A-A6F2-73314BC42E47}" type="slidenum">
              <a:rPr lang="fr-FR" smtClean="0"/>
              <a:t>81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8472554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1763" y="300038"/>
            <a:ext cx="6805612" cy="51054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1542AC-D8E9-426A-A6F2-73314BC42E47}" type="slidenum">
              <a:rPr lang="fr-FR" smtClean="0"/>
              <a:t>82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1762068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1763" y="300038"/>
            <a:ext cx="6805612" cy="51054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1542AC-D8E9-426A-A6F2-73314BC42E47}" type="slidenum">
              <a:rPr lang="fr-FR" smtClean="0"/>
              <a:t>83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6898578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1763" y="300038"/>
            <a:ext cx="6805612" cy="51054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1542AC-D8E9-426A-A6F2-73314BC42E47}" type="slidenum">
              <a:rPr lang="fr-FR" smtClean="0"/>
              <a:t>84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4331952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1542AC-D8E9-426A-A6F2-73314BC42E47}" type="slidenum">
              <a:rPr lang="fr-FR" smtClean="0"/>
              <a:t>85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4925220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1542AC-D8E9-426A-A6F2-73314BC42E47}" type="slidenum">
              <a:rPr lang="fr-FR" smtClean="0"/>
              <a:t>86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0305773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1542AC-D8E9-426A-A6F2-73314BC42E47}" type="slidenum">
              <a:rPr lang="fr-FR" smtClean="0"/>
              <a:t>87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4990231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1542AC-D8E9-426A-A6F2-73314BC42E47}" type="slidenum">
              <a:rPr lang="fr-FR" smtClean="0"/>
              <a:t>88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2757197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1763" y="300038"/>
            <a:ext cx="6805612" cy="51054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1542AC-D8E9-426A-A6F2-73314BC42E47}" type="slidenum">
              <a:rPr lang="fr-FR" smtClean="0"/>
              <a:t>89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3843898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1542AC-D8E9-426A-A6F2-73314BC42E47}" type="slidenum">
              <a:rPr lang="fr-FR" smtClean="0"/>
              <a:t>90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583272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1763" y="300038"/>
            <a:ext cx="6805612" cy="51054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1542AC-D8E9-426A-A6F2-73314BC42E47}" type="slidenum">
              <a:rPr lang="fr-FR" smtClean="0"/>
              <a:t>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6396270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1542AC-D8E9-426A-A6F2-73314BC42E47}" type="slidenum">
              <a:rPr lang="fr-FR" smtClean="0"/>
              <a:t>91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3183960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1763" y="300038"/>
            <a:ext cx="6805612" cy="51054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1542AC-D8E9-426A-A6F2-73314BC42E47}" type="slidenum">
              <a:rPr lang="fr-FR" smtClean="0"/>
              <a:t>92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39774648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1763" y="300038"/>
            <a:ext cx="6805612" cy="51054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1542AC-D8E9-426A-A6F2-73314BC42E47}" type="slidenum">
              <a:rPr lang="fr-FR" smtClean="0"/>
              <a:t>93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7055772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1542AC-D8E9-426A-A6F2-73314BC42E47}" type="slidenum">
              <a:rPr lang="fr-FR" smtClean="0"/>
              <a:t>94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0831228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Voir ce </a:t>
            </a:r>
            <a:r>
              <a:rPr lang="fr-FR" dirty="0" err="1" smtClean="0"/>
              <a:t>slideshare</a:t>
            </a:r>
            <a:r>
              <a:rPr lang="fr-FR" baseline="0" dirty="0" smtClean="0"/>
              <a:t> : http://www.slideshare.net/domenicdenicola/boom-promisesa-was-born</a:t>
            </a:r>
          </a:p>
          <a:p>
            <a:r>
              <a:rPr lang="fr-FR" baseline="0" dirty="0" smtClean="0"/>
              <a:t>Voir la spécification de l’API Promise/A+ : https://promisesaplus.com/</a:t>
            </a: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1542AC-D8E9-426A-A6F2-73314BC42E47}" type="slidenum">
              <a:rPr lang="fr-FR" smtClean="0"/>
              <a:t>95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7097066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1542AC-D8E9-426A-A6F2-73314BC42E47}" type="slidenum">
              <a:rPr lang="fr-FR" smtClean="0"/>
              <a:t>96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8340526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1763" y="300038"/>
            <a:ext cx="6805612" cy="51054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1542AC-D8E9-426A-A6F2-73314BC42E47}" type="slidenum">
              <a:rPr lang="fr-FR" smtClean="0"/>
              <a:t>97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77082022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1542AC-D8E9-426A-A6F2-73314BC42E47}" type="slidenum">
              <a:rPr lang="fr-FR" smtClean="0"/>
              <a:t>98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15942818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1542AC-D8E9-426A-A6F2-73314BC42E47}" type="slidenum">
              <a:rPr lang="fr-FR" smtClean="0"/>
              <a:t>99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68409735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1542AC-D8E9-426A-A6F2-73314BC42E47}" type="slidenum">
              <a:rPr lang="fr-FR" smtClean="0"/>
              <a:t>100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933063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1763" y="300038"/>
            <a:ext cx="6805612" cy="51054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https://fr.wikipedia.org/wiki/Mod%C3%A8le-vue-contr%C3%B4leur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1542AC-D8E9-426A-A6F2-73314BC42E47}" type="slidenum">
              <a:rPr lang="fr-FR" smtClean="0"/>
              <a:t>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2013676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1542AC-D8E9-426A-A6F2-73314BC42E47}" type="slidenum">
              <a:rPr lang="fr-FR" smtClean="0"/>
              <a:t>101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76467350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1542AC-D8E9-426A-A6F2-73314BC42E47}" type="slidenum">
              <a:rPr lang="fr-FR" smtClean="0"/>
              <a:t>102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0046084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1542AC-D8E9-426A-A6F2-73314BC42E47}" type="slidenum">
              <a:rPr lang="fr-FR" smtClean="0"/>
              <a:t>103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71045009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1542AC-D8E9-426A-A6F2-73314BC42E47}" type="slidenum">
              <a:rPr lang="fr-FR" smtClean="0"/>
              <a:t>104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73870112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1542AC-D8E9-426A-A6F2-73314BC42E47}" type="slidenum">
              <a:rPr lang="fr-FR" smtClean="0"/>
              <a:t>105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6771002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1763" y="300038"/>
            <a:ext cx="6805612" cy="51054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1542AC-D8E9-426A-A6F2-73314BC42E47}" type="slidenum">
              <a:rPr lang="fr-FR" smtClean="0"/>
              <a:t>106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08722048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1542AC-D8E9-426A-A6F2-73314BC42E47}" type="slidenum">
              <a:rPr lang="fr-FR" smtClean="0"/>
              <a:t>107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78741129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1542AC-D8E9-426A-A6F2-73314BC42E47}" type="slidenum">
              <a:rPr lang="fr-FR" smtClean="0"/>
              <a:t>108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24466768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1763" y="300038"/>
            <a:ext cx="6805612" cy="51054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1542AC-D8E9-426A-A6F2-73314BC42E47}" type="slidenum">
              <a:rPr lang="fr-FR" smtClean="0"/>
              <a:t>109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95345936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1763" y="300038"/>
            <a:ext cx="6805612" cy="51054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Scénario nominal : c’est le scénario par lequel passent</a:t>
            </a:r>
            <a:r>
              <a:rPr lang="fr-FR" baseline="0" dirty="0" smtClean="0"/>
              <a:t> en principe le plus souvent les utilisateurs finaux. Ce sont ces scénarios qui permettent aux utilisateurs finaux d’atteindre leur objectif.</a:t>
            </a:r>
          </a:p>
          <a:p>
            <a:endParaRPr lang="fr-FR" baseline="0" dirty="0" smtClean="0"/>
          </a:p>
          <a:p>
            <a:r>
              <a:rPr lang="fr-FR" baseline="0" dirty="0" smtClean="0"/>
              <a:t>Scénarios secondaires : ces scénarios permettent à l’application de proposer des choses « en plus », mais ne sont pas forcément important ou ne sont pas joués tous les jours même si ils sont important.</a:t>
            </a:r>
          </a:p>
          <a:p>
            <a:r>
              <a:rPr lang="fr-FR" baseline="0" dirty="0" smtClean="0"/>
              <a:t>Exemple : inscription sur un site (l’utilisateur le fait en principe qu’une fois), configuration d’un proxy pour accéder à internet, etc.</a:t>
            </a:r>
          </a:p>
          <a:p>
            <a:endParaRPr lang="fr-FR" baseline="0" dirty="0" smtClean="0"/>
          </a:p>
          <a:p>
            <a:r>
              <a:rPr lang="fr-FR" baseline="0" dirty="0" smtClean="0"/>
              <a:t>Scénario correcteurs : ce sont des scénarios qui gèrent les imprévus et les erreurs.</a:t>
            </a:r>
          </a:p>
          <a:p>
            <a:r>
              <a:rPr lang="fr-FR" baseline="0" dirty="0" smtClean="0"/>
              <a:t>Exemple : mauvais numéro de carte bleue, formulaire erronés, coupure réseaux, bug dans un SI partenaire, etc.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1542AC-D8E9-426A-A6F2-73314BC42E47}" type="slidenum">
              <a:rPr lang="fr-FR" smtClean="0"/>
              <a:t>110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872724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1763" y="300038"/>
            <a:ext cx="6805612" cy="51054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1542AC-D8E9-426A-A6F2-73314BC42E47}" type="slidenum">
              <a:rPr lang="fr-FR" smtClean="0"/>
              <a:t>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2013676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1763" y="300038"/>
            <a:ext cx="6805612" cy="51054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1542AC-D8E9-426A-A6F2-73314BC42E47}" type="slidenum">
              <a:rPr lang="fr-FR" smtClean="0"/>
              <a:t>112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0802652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1542AC-D8E9-426A-A6F2-73314BC42E47}" type="slidenum">
              <a:rPr lang="fr-FR" smtClean="0"/>
              <a:t>113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8978005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1763" y="300038"/>
            <a:ext cx="6805612" cy="51054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1542AC-D8E9-426A-A6F2-73314BC42E47}" type="slidenum">
              <a:rPr lang="fr-FR" smtClean="0"/>
              <a:t>114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80625185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1542AC-D8E9-426A-A6F2-73314BC42E47}" type="slidenum">
              <a:rPr lang="fr-FR" smtClean="0"/>
              <a:t>116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96481828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1542AC-D8E9-426A-A6F2-73314BC42E47}" type="slidenum">
              <a:rPr lang="fr-FR" smtClean="0"/>
              <a:t>117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52351410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1542AC-D8E9-426A-A6F2-73314BC42E47}" type="slidenum">
              <a:rPr lang="fr-FR" smtClean="0"/>
              <a:t>118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96730996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1763" y="300038"/>
            <a:ext cx="6805612" cy="51054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1542AC-D8E9-426A-A6F2-73314BC42E47}" type="slidenum">
              <a:rPr lang="fr-FR" smtClean="0"/>
              <a:t>119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73365715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1542AC-D8E9-426A-A6F2-73314BC42E47}" type="slidenum">
              <a:rPr lang="fr-FR" smtClean="0"/>
              <a:t>120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34582659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1542AC-D8E9-426A-A6F2-73314BC42E47}" type="slidenum">
              <a:rPr lang="fr-FR" smtClean="0"/>
              <a:t>121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58059195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1542AC-D8E9-426A-A6F2-73314BC42E47}" type="slidenum">
              <a:rPr lang="fr-FR" smtClean="0"/>
              <a:t>122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798768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1763" y="300038"/>
            <a:ext cx="6805612" cy="51054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1542AC-D8E9-426A-A6F2-73314BC42E47}" type="slidenum">
              <a:rPr lang="fr-FR" smtClean="0"/>
              <a:t>10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45082591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1542AC-D8E9-426A-A6F2-73314BC42E47}" type="slidenum">
              <a:rPr lang="fr-FR" smtClean="0"/>
              <a:t>123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80507628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1542AC-D8E9-426A-A6F2-73314BC42E47}" type="slidenum">
              <a:rPr lang="fr-FR" smtClean="0"/>
              <a:t>124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51091713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1763" y="300038"/>
            <a:ext cx="6805612" cy="51054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1542AC-D8E9-426A-A6F2-73314BC42E47}" type="slidenum">
              <a:rPr lang="fr-FR" smtClean="0"/>
              <a:t>125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39574222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1763" y="300038"/>
            <a:ext cx="6805612" cy="51054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1542AC-D8E9-426A-A6F2-73314BC42E47}" type="slidenum">
              <a:rPr lang="fr-FR" smtClean="0"/>
              <a:t>126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61343001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1542AC-D8E9-426A-A6F2-73314BC42E47}" type="slidenum">
              <a:rPr lang="fr-FR" smtClean="0"/>
              <a:t>127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85138064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1542AC-D8E9-426A-A6F2-73314BC42E47}" type="slidenum">
              <a:rPr lang="fr-FR" smtClean="0"/>
              <a:t>128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56389610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1542AC-D8E9-426A-A6F2-73314BC42E47}" type="slidenum">
              <a:rPr lang="fr-FR" smtClean="0"/>
              <a:t>129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748195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Modifiez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7ECFA-1BC0-4F6C-8672-ADFDA19521F4}" type="datetimeFigureOut">
              <a:rPr lang="fr-FR" smtClean="0"/>
              <a:t>09/06/2017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6F86D-B248-40EE-9D98-C59256F51133}" type="slidenum">
              <a:rPr lang="fr-FR" smtClean="0"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453988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7ECFA-1BC0-4F6C-8672-ADFDA19521F4}" type="datetimeFigureOut">
              <a:rPr lang="fr-FR" smtClean="0"/>
              <a:t>09/06/2017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6F86D-B248-40EE-9D98-C59256F51133}" type="slidenum">
              <a:rPr lang="fr-FR" smtClean="0"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704787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7ECFA-1BC0-4F6C-8672-ADFDA19521F4}" type="datetimeFigureOut">
              <a:rPr lang="fr-FR" smtClean="0"/>
              <a:t>09/06/2017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6F86D-B248-40EE-9D98-C59256F51133}" type="slidenum">
              <a:rPr lang="fr-FR" smtClean="0"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814887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7ECFA-1BC0-4F6C-8672-ADFDA19521F4}" type="datetimeFigureOut">
              <a:rPr lang="fr-FR" smtClean="0"/>
              <a:t>09/06/2017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6F86D-B248-40EE-9D98-C59256F51133}" type="slidenum">
              <a:rPr lang="fr-FR" smtClean="0"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381920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7ECFA-1BC0-4F6C-8672-ADFDA19521F4}" type="datetimeFigureOut">
              <a:rPr lang="fr-FR" smtClean="0"/>
              <a:t>09/06/2017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6F86D-B248-40EE-9D98-C59256F51133}" type="slidenum">
              <a:rPr lang="fr-FR" smtClean="0"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595372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7ECFA-1BC0-4F6C-8672-ADFDA19521F4}" type="datetimeFigureOut">
              <a:rPr lang="fr-FR" smtClean="0"/>
              <a:t>09/06/2017</a:t>
            </a:fld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6F86D-B248-40EE-9D98-C59256F51133}" type="slidenum">
              <a:rPr lang="fr-FR" smtClean="0"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422659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7ECFA-1BC0-4F6C-8672-ADFDA19521F4}" type="datetimeFigureOut">
              <a:rPr lang="fr-FR" smtClean="0"/>
              <a:t>09/06/2017</a:t>
            </a:fld>
            <a:endParaRPr lang="fr-FR" dirty="0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6F86D-B248-40EE-9D98-C59256F51133}" type="slidenum">
              <a:rPr lang="fr-FR" smtClean="0"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492112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7ECFA-1BC0-4F6C-8672-ADFDA19521F4}" type="datetimeFigureOut">
              <a:rPr lang="fr-FR" smtClean="0"/>
              <a:t>09/06/2017</a:t>
            </a:fld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6F86D-B248-40EE-9D98-C59256F51133}" type="slidenum">
              <a:rPr lang="fr-FR" smtClean="0"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155220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7ECFA-1BC0-4F6C-8672-ADFDA19521F4}" type="datetimeFigureOut">
              <a:rPr lang="fr-FR" smtClean="0"/>
              <a:t>09/06/2017</a:t>
            </a:fld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6F86D-B248-40EE-9D98-C59256F51133}" type="slidenum">
              <a:rPr lang="fr-FR" smtClean="0"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199407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7ECFA-1BC0-4F6C-8672-ADFDA19521F4}" type="datetimeFigureOut">
              <a:rPr lang="fr-FR" smtClean="0"/>
              <a:t>09/06/2017</a:t>
            </a:fld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6F86D-B248-40EE-9D98-C59256F51133}" type="slidenum">
              <a:rPr lang="fr-FR" smtClean="0"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440949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7ECFA-1BC0-4F6C-8672-ADFDA19521F4}" type="datetimeFigureOut">
              <a:rPr lang="fr-FR" smtClean="0"/>
              <a:t>09/06/2017</a:t>
            </a:fld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6F86D-B248-40EE-9D98-C59256F51133}" type="slidenum">
              <a:rPr lang="fr-FR" smtClean="0"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883320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77ECFA-1BC0-4F6C-8672-ADFDA19521F4}" type="datetimeFigureOut">
              <a:rPr lang="fr-FR" smtClean="0"/>
              <a:t>09/06/2017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C6F86D-B248-40EE-9D98-C59256F51133}" type="slidenum">
              <a:rPr lang="fr-FR" smtClean="0"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306433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fr.wikipedia.org/wiki/LAMP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hyperlink" Target="http://karma-runner.github.io/" TargetMode="External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expressjs.com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hyperlink" Target="http://jasmine.github.io/" TargetMode="External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hyperlink" Target="http://fountainjs.io/" TargetMode="External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gif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e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hyperlink" Target="https://angularjs.org/" TargetMode="External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ngmodules.org/" TargetMode="External"/><Relationship Id="rId4" Type="http://schemas.openxmlformats.org/officeDocument/2006/relationships/hyperlink" Target="http://www.w3schools.com/angular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jlguenego/example_angular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lguenego/example_angular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gif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jpe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angularjs.org/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hyperlink" Target="https://webpack.js.org/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://example.com/foo/bar/hello?x=y" TargetMode="External"/><Relationship Id="rId2" Type="http://schemas.openxmlformats.org/officeDocument/2006/relationships/hyperlink" Target="http://example.com/foo/bar?x=y#!/hello" TargetMode="Externa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ngular-ui/ui-router" TargetMode="Externa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b="1" dirty="0" smtClean="0"/>
              <a:t>AngularJS</a:t>
            </a:r>
            <a:r>
              <a:rPr lang="fr-FR" b="1" dirty="0"/>
              <a:t>, maîtriser le Framework JavaScript de Google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Jean-Louis Guénégo @ </a:t>
            </a:r>
            <a:r>
              <a:rPr lang="fr-FR" dirty="0" smtClean="0"/>
              <a:t>2014-2017</a:t>
            </a:r>
            <a:endParaRPr lang="fr-FR" dirty="0"/>
          </a:p>
          <a:p>
            <a:endParaRPr lang="fr-FR" dirty="0"/>
          </a:p>
        </p:txBody>
      </p:sp>
      <p:pic>
        <p:nvPicPr>
          <p:cNvPr id="7170" name="Picture 2" descr="AngularJS-lar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896" y="4797152"/>
            <a:ext cx="1828800" cy="733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4263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Les 4 </a:t>
            </a:r>
            <a:r>
              <a:rPr lang="en-NZ" dirty="0" err="1" smtClean="0"/>
              <a:t>principales</a:t>
            </a:r>
            <a:r>
              <a:rPr lang="en-NZ" dirty="0" smtClean="0"/>
              <a:t> “stacks”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6724" y="1340768"/>
            <a:ext cx="8229600" cy="1584176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normAutofit fontScale="55000" lnSpcReduction="20000"/>
          </a:bodyPr>
          <a:lstStyle/>
          <a:p>
            <a:r>
              <a:rPr lang="en-NZ" b="1" dirty="0" smtClean="0"/>
              <a:t>LAMP/WAMP/MAMP</a:t>
            </a:r>
            <a:r>
              <a:rPr lang="en-NZ" dirty="0" smtClean="0"/>
              <a:t> : Linux/Windows/Mac Apache </a:t>
            </a:r>
            <a:r>
              <a:rPr lang="en-NZ" dirty="0" err="1" smtClean="0"/>
              <a:t>Mysql</a:t>
            </a:r>
            <a:r>
              <a:rPr lang="en-NZ" dirty="0" smtClean="0"/>
              <a:t> PHP</a:t>
            </a:r>
          </a:p>
          <a:p>
            <a:pPr lvl="1"/>
            <a:r>
              <a:rPr lang="en-NZ" dirty="0" err="1" smtClean="0"/>
              <a:t>Formule</a:t>
            </a:r>
            <a:r>
              <a:rPr lang="en-NZ" dirty="0" smtClean="0"/>
              <a:t> </a:t>
            </a:r>
            <a:r>
              <a:rPr lang="en-NZ" dirty="0" err="1" smtClean="0"/>
              <a:t>hébergement</a:t>
            </a:r>
            <a:r>
              <a:rPr lang="en-NZ" dirty="0" smtClean="0"/>
              <a:t> pas </a:t>
            </a:r>
            <a:r>
              <a:rPr lang="en-NZ" dirty="0" err="1" smtClean="0"/>
              <a:t>chère</a:t>
            </a:r>
            <a:r>
              <a:rPr lang="en-NZ" dirty="0" smtClean="0"/>
              <a:t> (OVH, etc.)</a:t>
            </a:r>
          </a:p>
          <a:p>
            <a:pPr lvl="1"/>
            <a:r>
              <a:rPr lang="en-NZ" dirty="0" err="1" smtClean="0"/>
              <a:t>Symfony</a:t>
            </a:r>
            <a:r>
              <a:rPr lang="en-NZ" dirty="0" smtClean="0"/>
              <a:t> (Framework PHP)</a:t>
            </a:r>
          </a:p>
          <a:p>
            <a:pPr lvl="2"/>
            <a:r>
              <a:rPr lang="en-NZ" dirty="0" smtClean="0"/>
              <a:t>Scalability, performance, </a:t>
            </a:r>
            <a:r>
              <a:rPr lang="en-NZ" dirty="0" err="1" smtClean="0"/>
              <a:t>montée</a:t>
            </a:r>
            <a:r>
              <a:rPr lang="en-NZ" dirty="0" smtClean="0"/>
              <a:t> en charge, etc.</a:t>
            </a:r>
          </a:p>
          <a:p>
            <a:pPr lvl="1"/>
            <a:r>
              <a:rPr lang="en-US" dirty="0" smtClean="0"/>
              <a:t>Note : </a:t>
            </a:r>
            <a:r>
              <a:rPr lang="en-US" dirty="0" err="1" smtClean="0"/>
              <a:t>petits</a:t>
            </a:r>
            <a:r>
              <a:rPr lang="en-US" dirty="0" smtClean="0"/>
              <a:t> </a:t>
            </a:r>
            <a:r>
              <a:rPr lang="en-US" dirty="0"/>
              <a:t>frères XAMPP, (</a:t>
            </a:r>
            <a:r>
              <a:rPr lang="en-US" dirty="0">
                <a:hlinkClick r:id="rId3"/>
              </a:rPr>
              <a:t>http://fr.wikipedia.org/wiki/LAMP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HHVM… (</a:t>
            </a:r>
            <a:r>
              <a:rPr lang="en-US" dirty="0" err="1" smtClean="0"/>
              <a:t>facebook</a:t>
            </a:r>
            <a:r>
              <a:rPr lang="en-US" dirty="0" smtClean="0"/>
              <a:t>)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16630" y="3068960"/>
            <a:ext cx="8229600" cy="124476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 fontScale="70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NZ" b="1" dirty="0" smtClean="0"/>
              <a:t>J2EE</a:t>
            </a:r>
            <a:r>
              <a:rPr lang="en-NZ" dirty="0" smtClean="0"/>
              <a:t> : </a:t>
            </a:r>
            <a:r>
              <a:rPr lang="en-NZ" dirty="0" err="1" smtClean="0"/>
              <a:t>Jboss</a:t>
            </a:r>
            <a:r>
              <a:rPr lang="en-NZ" dirty="0" smtClean="0"/>
              <a:t>, Glassfish, </a:t>
            </a:r>
            <a:r>
              <a:rPr lang="en-NZ" dirty="0" err="1" smtClean="0"/>
              <a:t>Weblogic</a:t>
            </a:r>
            <a:r>
              <a:rPr lang="en-NZ" dirty="0" smtClean="0"/>
              <a:t>, </a:t>
            </a:r>
            <a:r>
              <a:rPr lang="en-NZ" dirty="0" err="1" smtClean="0"/>
              <a:t>Websphere</a:t>
            </a:r>
            <a:r>
              <a:rPr lang="en-NZ" dirty="0" smtClean="0"/>
              <a:t>, etc.</a:t>
            </a:r>
          </a:p>
          <a:p>
            <a:pPr lvl="1"/>
            <a:r>
              <a:rPr lang="en-NZ" dirty="0" smtClean="0"/>
              <a:t>Application </a:t>
            </a:r>
            <a:r>
              <a:rPr lang="en-NZ" dirty="0" err="1" smtClean="0"/>
              <a:t>écrite</a:t>
            </a:r>
            <a:r>
              <a:rPr lang="en-NZ" dirty="0" smtClean="0"/>
              <a:t> </a:t>
            </a:r>
            <a:r>
              <a:rPr lang="en-NZ" dirty="0" err="1" smtClean="0"/>
              <a:t>complètement</a:t>
            </a:r>
            <a:r>
              <a:rPr lang="en-NZ" dirty="0" smtClean="0"/>
              <a:t> en Java, HTML, </a:t>
            </a:r>
            <a:r>
              <a:rPr lang="en-NZ" dirty="0" err="1" smtClean="0"/>
              <a:t>Javascript</a:t>
            </a:r>
            <a:r>
              <a:rPr lang="en-NZ" dirty="0" smtClean="0"/>
              <a:t> client-side. Utilisation </a:t>
            </a:r>
            <a:r>
              <a:rPr lang="en-NZ" dirty="0" err="1" smtClean="0"/>
              <a:t>potentielle</a:t>
            </a:r>
            <a:r>
              <a:rPr lang="en-NZ" dirty="0" smtClean="0"/>
              <a:t> </a:t>
            </a:r>
            <a:r>
              <a:rPr lang="en-NZ" dirty="0" err="1" smtClean="0"/>
              <a:t>d’AngularJS</a:t>
            </a:r>
            <a:endParaRPr lang="fr-FR" dirty="0"/>
          </a:p>
          <a:p>
            <a:pPr lvl="1"/>
            <a:r>
              <a:rPr lang="fr-FR" dirty="0" smtClean="0"/>
              <a:t>Java 8 : virage tardif vers la programmation asynchrone.</a:t>
            </a:r>
            <a:endParaRPr lang="en-NZ" dirty="0" smtClean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516630" y="5661248"/>
            <a:ext cx="8209789" cy="913731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 fontScale="6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NZ" b="1" dirty="0" smtClean="0"/>
              <a:t>Full </a:t>
            </a:r>
            <a:r>
              <a:rPr lang="en-NZ" b="1" dirty="0" err="1" smtClean="0"/>
              <a:t>Javascript</a:t>
            </a:r>
            <a:r>
              <a:rPr lang="en-NZ" b="1" dirty="0" smtClean="0"/>
              <a:t> </a:t>
            </a:r>
            <a:r>
              <a:rPr lang="en-NZ" dirty="0" smtClean="0"/>
              <a:t>: MongoDB/MySQL/</a:t>
            </a:r>
            <a:r>
              <a:rPr lang="en-NZ" dirty="0" err="1" smtClean="0"/>
              <a:t>PostGreSQL</a:t>
            </a:r>
            <a:r>
              <a:rPr lang="en-NZ" dirty="0" smtClean="0"/>
              <a:t>, </a:t>
            </a:r>
            <a:r>
              <a:rPr lang="en-NZ" dirty="0" err="1" smtClean="0"/>
              <a:t>ExpressJS</a:t>
            </a:r>
            <a:r>
              <a:rPr lang="en-NZ" dirty="0" smtClean="0"/>
              <a:t>, AngularJS, </a:t>
            </a:r>
            <a:r>
              <a:rPr lang="en-NZ" dirty="0" err="1" smtClean="0"/>
              <a:t>NodeJS</a:t>
            </a:r>
            <a:r>
              <a:rPr lang="en-NZ" dirty="0" smtClean="0"/>
              <a:t>. </a:t>
            </a:r>
            <a:r>
              <a:rPr lang="en-NZ" dirty="0" err="1" smtClean="0"/>
              <a:t>Depuis</a:t>
            </a:r>
            <a:r>
              <a:rPr lang="en-NZ" dirty="0" smtClean="0"/>
              <a:t> 2010.</a:t>
            </a:r>
          </a:p>
          <a:p>
            <a:pPr lvl="1"/>
            <a:r>
              <a:rPr lang="en-NZ" dirty="0" err="1" smtClean="0"/>
              <a:t>Brille</a:t>
            </a:r>
            <a:r>
              <a:rPr lang="en-NZ" dirty="0" smtClean="0"/>
              <a:t> par </a:t>
            </a:r>
            <a:r>
              <a:rPr lang="en-NZ" dirty="0" err="1" smtClean="0"/>
              <a:t>sa</a:t>
            </a:r>
            <a:r>
              <a:rPr lang="en-NZ" dirty="0" smtClean="0"/>
              <a:t> </a:t>
            </a:r>
            <a:r>
              <a:rPr lang="en-NZ" dirty="0" err="1" smtClean="0"/>
              <a:t>simplicité</a:t>
            </a:r>
            <a:r>
              <a:rPr lang="en-NZ" dirty="0" smtClean="0"/>
              <a:t>. </a:t>
            </a:r>
            <a:r>
              <a:rPr lang="en-NZ" dirty="0" err="1" smtClean="0"/>
              <a:t>Modèle</a:t>
            </a:r>
            <a:r>
              <a:rPr lang="en-NZ" dirty="0" smtClean="0"/>
              <a:t> de BDD </a:t>
            </a:r>
            <a:r>
              <a:rPr lang="en-NZ" dirty="0" err="1" smtClean="0"/>
              <a:t>documentaire</a:t>
            </a:r>
            <a:r>
              <a:rPr lang="en-NZ" dirty="0" smtClean="0"/>
              <a:t> et </a:t>
            </a:r>
            <a:r>
              <a:rPr lang="en-NZ" dirty="0" err="1" smtClean="0"/>
              <a:t>relationnel</a:t>
            </a:r>
            <a:r>
              <a:rPr lang="en-NZ" dirty="0" smtClean="0"/>
              <a:t>.</a:t>
            </a:r>
            <a:endParaRPr lang="fr-FR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96819" y="4509120"/>
            <a:ext cx="8229600" cy="88472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 fontScale="47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NZ" b="1" dirty="0" smtClean="0"/>
              <a:t>Microsoft .NET </a:t>
            </a:r>
            <a:r>
              <a:rPr lang="en-NZ" dirty="0" smtClean="0"/>
              <a:t>: IIS ASP.NET WPF SQL Server, Visual Studio + Expression Studio, etc.</a:t>
            </a:r>
          </a:p>
          <a:p>
            <a:pPr lvl="1"/>
            <a:r>
              <a:rPr lang="en-NZ" dirty="0" err="1" smtClean="0"/>
              <a:t>C’est</a:t>
            </a:r>
            <a:r>
              <a:rPr lang="en-NZ" dirty="0" smtClean="0"/>
              <a:t> le monde “</a:t>
            </a:r>
            <a:r>
              <a:rPr lang="en-NZ" dirty="0" err="1" smtClean="0"/>
              <a:t>ferm</a:t>
            </a:r>
            <a:r>
              <a:rPr lang="en-US" dirty="0" smtClean="0"/>
              <a:t>é</a:t>
            </a:r>
            <a:r>
              <a:rPr lang="en-NZ" dirty="0" smtClean="0"/>
              <a:t>” Microsoft (</a:t>
            </a:r>
            <a:r>
              <a:rPr lang="en-NZ" dirty="0" err="1" smtClean="0"/>
              <a:t>bien</a:t>
            </a:r>
            <a:r>
              <a:rPr lang="en-NZ" dirty="0" smtClean="0"/>
              <a:t> </a:t>
            </a:r>
            <a:r>
              <a:rPr lang="en-NZ" dirty="0" err="1" smtClean="0"/>
              <a:t>qu’il</a:t>
            </a:r>
            <a:r>
              <a:rPr lang="en-NZ" dirty="0" smtClean="0"/>
              <a:t> commence à </a:t>
            </a:r>
            <a:r>
              <a:rPr lang="en-NZ" dirty="0" err="1" smtClean="0"/>
              <a:t>s’ouvrir</a:t>
            </a:r>
            <a:r>
              <a:rPr lang="en-NZ" dirty="0" smtClean="0"/>
              <a:t>)</a:t>
            </a:r>
          </a:p>
          <a:p>
            <a:pPr lvl="1"/>
            <a:r>
              <a:rPr lang="en-NZ" dirty="0" err="1" smtClean="0"/>
              <a:t>Malgré</a:t>
            </a:r>
            <a:r>
              <a:rPr lang="en-NZ" dirty="0" smtClean="0"/>
              <a:t>  tout </a:t>
            </a:r>
            <a:r>
              <a:rPr lang="en-NZ" dirty="0" err="1" smtClean="0"/>
              <a:t>c’est</a:t>
            </a:r>
            <a:r>
              <a:rPr lang="en-NZ" dirty="0" smtClean="0"/>
              <a:t> </a:t>
            </a:r>
            <a:r>
              <a:rPr lang="en-NZ" dirty="0" err="1" smtClean="0"/>
              <a:t>assez</a:t>
            </a:r>
            <a:r>
              <a:rPr lang="en-NZ" dirty="0" smtClean="0"/>
              <a:t> </a:t>
            </a:r>
            <a:r>
              <a:rPr lang="en-NZ" dirty="0" err="1" smtClean="0"/>
              <a:t>complet</a:t>
            </a:r>
            <a:r>
              <a:rPr lang="en-NZ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906019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WebSocket</a:t>
            </a:r>
            <a:r>
              <a:rPr lang="fr-FR" dirty="0" smtClean="0"/>
              <a:t> Server</a:t>
            </a:r>
            <a:endParaRPr lang="fr-FR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129726"/>
            <a:ext cx="5753924" cy="56928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8317" y="1340768"/>
            <a:ext cx="3336985" cy="3041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8130261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Websocket</a:t>
            </a:r>
            <a:r>
              <a:rPr lang="fr-FR" dirty="0" smtClean="0"/>
              <a:t> API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/>
          <a:lstStyle/>
          <a:p>
            <a:r>
              <a:rPr lang="fr-FR" dirty="0" err="1" smtClean="0"/>
              <a:t>io.on</a:t>
            </a:r>
            <a:r>
              <a:rPr lang="fr-FR" dirty="0" smtClean="0"/>
              <a:t> (configuration de la </a:t>
            </a:r>
            <a:r>
              <a:rPr lang="fr-FR" dirty="0" err="1" smtClean="0"/>
              <a:t>websocket</a:t>
            </a:r>
            <a:r>
              <a:rPr lang="fr-FR" dirty="0" smtClean="0"/>
              <a:t> côté serveur)</a:t>
            </a:r>
            <a:endParaRPr lang="fr-FR" dirty="0"/>
          </a:p>
          <a:p>
            <a:r>
              <a:rPr lang="fr-FR" dirty="0" err="1" smtClean="0"/>
              <a:t>socket.on</a:t>
            </a:r>
            <a:r>
              <a:rPr lang="fr-FR" dirty="0" smtClean="0"/>
              <a:t>(string, </a:t>
            </a:r>
            <a:r>
              <a:rPr lang="fr-FR" dirty="0" err="1" smtClean="0"/>
              <a:t>function</a:t>
            </a:r>
            <a:r>
              <a:rPr lang="fr-FR" dirty="0" smtClean="0"/>
              <a:t>(data) {}</a:t>
            </a:r>
          </a:p>
          <a:p>
            <a:pPr lvl="1"/>
            <a:r>
              <a:rPr lang="fr-FR" dirty="0" smtClean="0"/>
              <a:t>Spécifie ce qu’il faut faire lorsque la </a:t>
            </a:r>
            <a:r>
              <a:rPr lang="fr-FR" dirty="0" err="1" smtClean="0"/>
              <a:t>websocket</a:t>
            </a:r>
            <a:r>
              <a:rPr lang="fr-FR" dirty="0" smtClean="0"/>
              <a:t> est utilisée.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441195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Websocket</a:t>
            </a:r>
            <a:r>
              <a:rPr lang="fr-FR" dirty="0" smtClean="0"/>
              <a:t> client</a:t>
            </a:r>
            <a:endParaRPr lang="fr-FR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1340768"/>
            <a:ext cx="6315993" cy="51986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9833328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WebSocket</a:t>
            </a:r>
            <a:r>
              <a:rPr lang="fr-FR" dirty="0" smtClean="0"/>
              <a:t> API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/>
          <a:lstStyle/>
          <a:p>
            <a:r>
              <a:rPr lang="fr-FR" dirty="0" smtClean="0"/>
              <a:t>Client</a:t>
            </a:r>
          </a:p>
          <a:p>
            <a:r>
              <a:rPr lang="fr-FR" dirty="0" err="1" smtClean="0"/>
              <a:t>Socket.on</a:t>
            </a:r>
            <a:r>
              <a:rPr lang="fr-FR" dirty="0" smtClean="0"/>
              <a:t> (lors de la réception d’un message)</a:t>
            </a:r>
          </a:p>
          <a:p>
            <a:pPr lvl="1"/>
            <a:r>
              <a:rPr lang="fr-FR" dirty="0" smtClean="0"/>
              <a:t>Attention : ce n’est pas une </a:t>
            </a:r>
            <a:r>
              <a:rPr lang="fr-FR" dirty="0" err="1" smtClean="0"/>
              <a:t>librarie</a:t>
            </a:r>
            <a:r>
              <a:rPr lang="fr-FR" dirty="0" smtClean="0"/>
              <a:t> AngularJS, donc, il faut jouer $scope.$</a:t>
            </a:r>
            <a:r>
              <a:rPr lang="fr-FR" dirty="0" err="1" smtClean="0"/>
              <a:t>apply</a:t>
            </a:r>
            <a:r>
              <a:rPr lang="fr-FR" dirty="0" smtClean="0"/>
              <a:t>.</a:t>
            </a:r>
          </a:p>
          <a:p>
            <a:r>
              <a:rPr lang="fr-FR" dirty="0" err="1" smtClean="0"/>
              <a:t>Socket.emit</a:t>
            </a:r>
            <a:r>
              <a:rPr lang="fr-FR" dirty="0" smtClean="0"/>
              <a:t> (pour envoyer un message)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7371165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WebSocket</a:t>
            </a:r>
            <a:r>
              <a:rPr lang="fr-FR" dirty="0" smtClean="0"/>
              <a:t> Client (AngularJS)</a:t>
            </a:r>
            <a:endParaRPr lang="fr-FR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1628799"/>
            <a:ext cx="5594465" cy="40653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8893606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80258"/>
            <a:ext cx="8229600" cy="1143000"/>
          </a:xfrm>
        </p:spPr>
        <p:txBody>
          <a:bodyPr/>
          <a:lstStyle/>
          <a:p>
            <a:r>
              <a:rPr lang="fr-FR" dirty="0" err="1" smtClean="0"/>
              <a:t>WebSocket</a:t>
            </a:r>
            <a:endParaRPr lang="fr-FR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980728"/>
            <a:ext cx="7043428" cy="56347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74803534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Flash Of </a:t>
            </a:r>
            <a:r>
              <a:rPr lang="fr-FR" dirty="0" err="1" smtClean="0"/>
              <a:t>Unstyled</a:t>
            </a:r>
            <a:r>
              <a:rPr lang="fr-FR" dirty="0" smtClean="0"/>
              <a:t> Content (FOUC)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340768"/>
            <a:ext cx="4546848" cy="3312368"/>
          </a:xfr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>
            <a:normAutofit fontScale="70000" lnSpcReduction="20000"/>
          </a:bodyPr>
          <a:lstStyle/>
          <a:p>
            <a:r>
              <a:rPr lang="fr-FR" dirty="0" smtClean="0"/>
              <a:t>Problème : la page web s’affiche trop tôt…</a:t>
            </a:r>
          </a:p>
          <a:p>
            <a:pPr lvl="1"/>
            <a:r>
              <a:rPr lang="fr-FR" dirty="0" smtClean="0"/>
              <a:t>avant que le CSS soit chargé.</a:t>
            </a:r>
          </a:p>
          <a:p>
            <a:pPr lvl="1"/>
            <a:r>
              <a:rPr lang="fr-FR" dirty="0" smtClean="0"/>
              <a:t>Avant que le </a:t>
            </a:r>
            <a:r>
              <a:rPr lang="fr-FR" dirty="0" err="1" smtClean="0"/>
              <a:t>javascript</a:t>
            </a:r>
            <a:r>
              <a:rPr lang="fr-FR" dirty="0" smtClean="0"/>
              <a:t> soit lancé : $(document).</a:t>
            </a:r>
            <a:r>
              <a:rPr lang="fr-FR" dirty="0" err="1" smtClean="0"/>
              <a:t>ready</a:t>
            </a:r>
            <a:r>
              <a:rPr lang="fr-FR" dirty="0" smtClean="0"/>
              <a:t>(), </a:t>
            </a:r>
            <a:r>
              <a:rPr lang="fr-FR" dirty="0" err="1" smtClean="0"/>
              <a:t>event</a:t>
            </a:r>
            <a:r>
              <a:rPr lang="fr-FR" dirty="0" smtClean="0"/>
              <a:t> </a:t>
            </a:r>
            <a:r>
              <a:rPr lang="fr-FR" dirty="0" err="1" smtClean="0"/>
              <a:t>DOMContentLoaded</a:t>
            </a:r>
            <a:r>
              <a:rPr lang="fr-FR" dirty="0" smtClean="0"/>
              <a:t>.</a:t>
            </a:r>
          </a:p>
          <a:p>
            <a:pPr lvl="1"/>
            <a:r>
              <a:rPr lang="fr-FR" dirty="0" smtClean="0"/>
              <a:t>La page web s’affiche avant que AngularJS ait </a:t>
            </a:r>
            <a:r>
              <a:rPr lang="fr-FR" dirty="0" err="1" smtClean="0"/>
              <a:t>parsé</a:t>
            </a:r>
            <a:r>
              <a:rPr lang="fr-FR" dirty="0" smtClean="0"/>
              <a:t>/compilé la page.</a:t>
            </a:r>
          </a:p>
          <a:p>
            <a:r>
              <a:rPr lang="fr-FR" dirty="0" smtClean="0"/>
              <a:t>Solution AngularJS : </a:t>
            </a:r>
            <a:r>
              <a:rPr lang="fr-FR" dirty="0" err="1" smtClean="0"/>
              <a:t>ngCloak</a:t>
            </a:r>
            <a:endParaRPr lang="fr-FR" dirty="0" smtClean="0"/>
          </a:p>
          <a:p>
            <a:r>
              <a:rPr lang="fr-FR" dirty="0" smtClean="0"/>
              <a:t>Pour les titres : </a:t>
            </a:r>
            <a:r>
              <a:rPr lang="fr-FR" dirty="0" err="1" smtClean="0"/>
              <a:t>ngBind</a:t>
            </a:r>
            <a:endParaRPr lang="fr-FR" dirty="0" smtClean="0"/>
          </a:p>
          <a:p>
            <a:endParaRPr lang="fr-FR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683568" y="5445224"/>
            <a:ext cx="73607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http://stackoverflow.com/questions/18051292/how-to-hide-title-in-title-tag-while-using-angularjs</a:t>
            </a:r>
          </a:p>
        </p:txBody>
      </p:sp>
    </p:spTree>
    <p:extLst>
      <p:ext uri="{BB962C8B-B14F-4D97-AF65-F5344CB8AC3E}">
        <p14:creationId xmlns:p14="http://schemas.microsoft.com/office/powerpoint/2010/main" val="1685303407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Exercice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NZ" dirty="0" err="1" smtClean="0"/>
              <a:t>Voir</a:t>
            </a:r>
            <a:r>
              <a:rPr lang="en-NZ" dirty="0" smtClean="0"/>
              <a:t> le code des examples 15 à 23 et 28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4345139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Rappels JavaScript</a:t>
            </a:r>
          </a:p>
          <a:p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Présentation du framework AngularJS</a:t>
            </a:r>
          </a:p>
          <a:p>
            <a:r>
              <a:rPr lang="fr-FR" dirty="0" smtClean="0">
                <a:solidFill>
                  <a:schemeClr val="bg1">
                    <a:lumMod val="50000"/>
                  </a:schemeClr>
                </a:solidFill>
              </a:rPr>
              <a:t>Contrôleurs </a:t>
            </a:r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et gestion des scopes</a:t>
            </a:r>
          </a:p>
          <a:p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Module et injection de dépendance</a:t>
            </a:r>
          </a:p>
          <a:p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Définition des routes</a:t>
            </a:r>
          </a:p>
          <a:p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Fonctionnalité de données, Echange Serveur</a:t>
            </a:r>
          </a:p>
          <a:p>
            <a:r>
              <a:rPr lang="fr-FR" b="1" dirty="0"/>
              <a:t>Intégration des tests automatisés</a:t>
            </a:r>
          </a:p>
          <a:p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Bonnes pratiques et outils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93540467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2 types de tests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5770984" cy="3268960"/>
          </a:xfr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>
            <a:normAutofit fontScale="70000" lnSpcReduction="20000"/>
          </a:bodyPr>
          <a:lstStyle/>
          <a:p>
            <a:r>
              <a:rPr lang="fr-FR" dirty="0" smtClean="0"/>
              <a:t>Unit </a:t>
            </a:r>
            <a:r>
              <a:rPr lang="fr-FR" dirty="0" err="1" smtClean="0"/>
              <a:t>Testing</a:t>
            </a:r>
            <a:endParaRPr lang="fr-FR" dirty="0"/>
          </a:p>
          <a:p>
            <a:pPr lvl="1"/>
            <a:r>
              <a:rPr lang="fr-FR" dirty="0" smtClean="0"/>
              <a:t>Test non visuel, sans DOM</a:t>
            </a:r>
          </a:p>
          <a:p>
            <a:pPr lvl="1"/>
            <a:r>
              <a:rPr lang="fr-FR" dirty="0" smtClean="0"/>
              <a:t>Test des </a:t>
            </a:r>
            <a:r>
              <a:rPr lang="fr-FR" dirty="0" err="1" smtClean="0"/>
              <a:t>fonctionalités</a:t>
            </a:r>
            <a:r>
              <a:rPr lang="fr-FR" dirty="0" smtClean="0"/>
              <a:t> </a:t>
            </a:r>
            <a:r>
              <a:rPr lang="fr-FR" dirty="0" err="1" smtClean="0"/>
              <a:t>javascript</a:t>
            </a:r>
            <a:r>
              <a:rPr lang="fr-FR" dirty="0" smtClean="0"/>
              <a:t> (instancier les </a:t>
            </a:r>
            <a:r>
              <a:rPr lang="fr-FR" dirty="0" err="1" smtClean="0"/>
              <a:t>controller</a:t>
            </a:r>
            <a:r>
              <a:rPr lang="fr-FR" dirty="0" smtClean="0"/>
              <a:t> et tester leur fonctions)</a:t>
            </a:r>
          </a:p>
          <a:p>
            <a:pPr lvl="1"/>
            <a:r>
              <a:rPr lang="fr-FR" dirty="0" smtClean="0"/>
              <a:t>Les équipes d’</a:t>
            </a:r>
            <a:r>
              <a:rPr lang="fr-FR" dirty="0" err="1" smtClean="0"/>
              <a:t>AngularJS</a:t>
            </a:r>
            <a:r>
              <a:rPr lang="fr-FR" dirty="0" smtClean="0"/>
              <a:t> ont mis au point un </a:t>
            </a:r>
            <a:r>
              <a:rPr lang="fr-FR" dirty="0"/>
              <a:t>logiciel appelé « Karma » (</a:t>
            </a:r>
            <a:r>
              <a:rPr lang="fr-FR" dirty="0">
                <a:hlinkClick r:id="rId3"/>
              </a:rPr>
              <a:t>http://karma-runner.github.io</a:t>
            </a:r>
            <a:r>
              <a:rPr lang="fr-FR" dirty="0" smtClean="0">
                <a:hlinkClick r:id="rId3"/>
              </a:rPr>
              <a:t>/</a:t>
            </a:r>
            <a:r>
              <a:rPr lang="fr-FR" dirty="0" smtClean="0"/>
              <a:t>)</a:t>
            </a:r>
          </a:p>
          <a:p>
            <a:r>
              <a:rPr lang="fr-FR" dirty="0" smtClean="0"/>
              <a:t>End To End </a:t>
            </a:r>
            <a:r>
              <a:rPr lang="fr-FR" dirty="0" err="1" smtClean="0"/>
              <a:t>Testing</a:t>
            </a:r>
            <a:r>
              <a:rPr lang="fr-FR" dirty="0" smtClean="0"/>
              <a:t> (e2e)</a:t>
            </a:r>
          </a:p>
          <a:p>
            <a:pPr lvl="1"/>
            <a:r>
              <a:rPr lang="fr-FR" dirty="0" smtClean="0"/>
              <a:t>Test avec navigateur et simulation graphique</a:t>
            </a:r>
          </a:p>
          <a:p>
            <a:pPr lvl="1"/>
            <a:r>
              <a:rPr lang="fr-FR" dirty="0" smtClean="0"/>
              <a:t>Logiciel : </a:t>
            </a:r>
            <a:r>
              <a:rPr lang="fr-FR" dirty="0" err="1" smtClean="0"/>
              <a:t>protractor</a:t>
            </a:r>
            <a:r>
              <a:rPr lang="fr-FR" dirty="0" smtClean="0"/>
              <a:t> (</a:t>
            </a:r>
            <a:r>
              <a:rPr lang="fr-FR" dirty="0" err="1" smtClean="0"/>
              <a:t>selenium</a:t>
            </a:r>
            <a:r>
              <a:rPr lang="fr-FR" dirty="0" smtClean="0"/>
              <a:t> + </a:t>
            </a:r>
            <a:r>
              <a:rPr lang="fr-FR" dirty="0" err="1" smtClean="0"/>
              <a:t>automatic</a:t>
            </a:r>
            <a:r>
              <a:rPr lang="fr-FR" dirty="0" smtClean="0"/>
              <a:t> </a:t>
            </a:r>
            <a:r>
              <a:rPr lang="fr-FR" dirty="0" err="1" smtClean="0"/>
              <a:t>waiting</a:t>
            </a:r>
            <a:r>
              <a:rPr lang="fr-FR" dirty="0" smtClean="0"/>
              <a:t>)</a:t>
            </a:r>
            <a:endParaRPr lang="fr-FR" dirty="0"/>
          </a:p>
        </p:txBody>
      </p:sp>
      <p:pic>
        <p:nvPicPr>
          <p:cNvPr id="1026" name="Picture 2" descr="Karma - Spectacular Test Runner for JavaScrip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224" y="2204865"/>
            <a:ext cx="2383160" cy="554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Log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256" y="3933056"/>
            <a:ext cx="581025" cy="52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01118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Outils de développement Web/JavaScript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1"/>
            <a:ext cx="6131024" cy="3124943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>
              <a:lnSpc>
                <a:spcPct val="115000"/>
              </a:lnSpc>
            </a:pPr>
            <a:r>
              <a:rPr lang="fr-FR" sz="2000" dirty="0" err="1" smtClean="0">
                <a:ea typeface="Calibri"/>
                <a:cs typeface="Times New Roman"/>
              </a:rPr>
              <a:t>NodeJS</a:t>
            </a:r>
            <a:endParaRPr lang="fr-FR" sz="2000" dirty="0" smtClean="0">
              <a:ea typeface="Calibri"/>
              <a:cs typeface="Times New Roman"/>
            </a:endParaRPr>
          </a:p>
          <a:p>
            <a:pPr>
              <a:lnSpc>
                <a:spcPct val="115000"/>
              </a:lnSpc>
            </a:pPr>
            <a:r>
              <a:rPr lang="fr-FR" sz="2000" dirty="0" smtClean="0">
                <a:ea typeface="Calibri"/>
                <a:cs typeface="Times New Roman"/>
              </a:rPr>
              <a:t>Editeurs de fichiers : </a:t>
            </a:r>
            <a:r>
              <a:rPr lang="fr-FR" sz="2000" b="1" dirty="0" smtClean="0">
                <a:ea typeface="Calibri"/>
                <a:cs typeface="Times New Roman"/>
              </a:rPr>
              <a:t>Visual Studio Code</a:t>
            </a:r>
            <a:r>
              <a:rPr lang="fr-FR" sz="2000" dirty="0" smtClean="0">
                <a:ea typeface="Calibri"/>
                <a:cs typeface="Times New Roman"/>
              </a:rPr>
              <a:t>, </a:t>
            </a:r>
            <a:r>
              <a:rPr lang="fr-FR" sz="2000" dirty="0" err="1" smtClean="0">
                <a:ea typeface="Calibri"/>
                <a:cs typeface="Times New Roman"/>
              </a:rPr>
              <a:t>Atom</a:t>
            </a:r>
            <a:r>
              <a:rPr lang="fr-FR" sz="2000" dirty="0" smtClean="0">
                <a:ea typeface="Calibri"/>
                <a:cs typeface="Times New Roman"/>
              </a:rPr>
              <a:t>, </a:t>
            </a:r>
            <a:r>
              <a:rPr lang="fr-FR" sz="2000" dirty="0" err="1" smtClean="0">
                <a:ea typeface="Calibri"/>
                <a:cs typeface="Times New Roman"/>
              </a:rPr>
              <a:t>Jetbrains</a:t>
            </a:r>
            <a:r>
              <a:rPr lang="fr-FR" sz="2000" dirty="0" smtClean="0">
                <a:ea typeface="Calibri"/>
                <a:cs typeface="Times New Roman"/>
              </a:rPr>
              <a:t> suite (</a:t>
            </a:r>
            <a:r>
              <a:rPr lang="fr-FR" sz="2000" dirty="0" err="1" smtClean="0">
                <a:ea typeface="Calibri"/>
                <a:cs typeface="Times New Roman"/>
              </a:rPr>
              <a:t>Webstorm</a:t>
            </a:r>
            <a:r>
              <a:rPr lang="fr-FR" sz="2000" dirty="0" smtClean="0">
                <a:ea typeface="Calibri"/>
                <a:cs typeface="Times New Roman"/>
              </a:rPr>
              <a:t>, etc.)</a:t>
            </a:r>
          </a:p>
          <a:p>
            <a:pPr>
              <a:lnSpc>
                <a:spcPct val="115000"/>
              </a:lnSpc>
            </a:pPr>
            <a:r>
              <a:rPr lang="fr-FR" sz="2000" dirty="0" smtClean="0">
                <a:ea typeface="Calibri"/>
                <a:cs typeface="Times New Roman"/>
              </a:rPr>
              <a:t>Serveur web (HTTP) : </a:t>
            </a:r>
            <a:r>
              <a:rPr lang="fr-FR" sz="2000" b="1" dirty="0" smtClean="0">
                <a:ea typeface="Calibri"/>
                <a:cs typeface="Times New Roman"/>
              </a:rPr>
              <a:t>express</a:t>
            </a:r>
            <a:r>
              <a:rPr lang="fr-FR" sz="2000" dirty="0" smtClean="0">
                <a:ea typeface="Calibri"/>
                <a:cs typeface="Times New Roman"/>
              </a:rPr>
              <a:t> sur </a:t>
            </a:r>
            <a:r>
              <a:rPr lang="fr-FR" sz="2000" dirty="0" err="1" smtClean="0">
                <a:ea typeface="Calibri"/>
                <a:cs typeface="Times New Roman"/>
              </a:rPr>
              <a:t>node</a:t>
            </a:r>
            <a:endParaRPr lang="fr-FR" sz="2000" dirty="0" smtClean="0">
              <a:ea typeface="Calibri"/>
              <a:cs typeface="Times New Roman"/>
            </a:endParaRPr>
          </a:p>
          <a:p>
            <a:pPr lvl="1">
              <a:lnSpc>
                <a:spcPct val="115000"/>
              </a:lnSpc>
            </a:pPr>
            <a:r>
              <a:rPr lang="fr-FR" sz="2000" dirty="0">
                <a:ea typeface="Calibri"/>
                <a:cs typeface="Times New Roman"/>
                <a:hlinkClick r:id="rId3"/>
              </a:rPr>
              <a:t>https://expressjs.com</a:t>
            </a:r>
            <a:r>
              <a:rPr lang="fr-FR" sz="2000" dirty="0" smtClean="0">
                <a:ea typeface="Calibri"/>
                <a:cs typeface="Times New Roman"/>
                <a:hlinkClick r:id="rId3"/>
              </a:rPr>
              <a:t>/</a:t>
            </a:r>
            <a:endParaRPr lang="fr-FR" sz="2000" dirty="0" smtClean="0">
              <a:ea typeface="Calibri"/>
              <a:cs typeface="Times New Roman"/>
            </a:endParaRPr>
          </a:p>
          <a:p>
            <a:pPr>
              <a:lnSpc>
                <a:spcPct val="115000"/>
              </a:lnSpc>
            </a:pPr>
            <a:r>
              <a:rPr lang="fr-FR" sz="2000" dirty="0" smtClean="0">
                <a:ea typeface="Calibri"/>
                <a:cs typeface="Times New Roman"/>
              </a:rPr>
              <a:t>Navigateur web: </a:t>
            </a:r>
            <a:r>
              <a:rPr lang="fr-FR" sz="2000" b="1" dirty="0" smtClean="0">
                <a:ea typeface="Calibri"/>
                <a:cs typeface="Times New Roman"/>
              </a:rPr>
              <a:t>Chrome</a:t>
            </a:r>
            <a:r>
              <a:rPr lang="fr-FR" sz="2000" dirty="0" smtClean="0">
                <a:ea typeface="Calibri"/>
                <a:cs typeface="Times New Roman"/>
              </a:rPr>
              <a:t>, IE, Firefox, Safari (desktop + mobile)</a:t>
            </a:r>
          </a:p>
          <a:p>
            <a:pPr>
              <a:lnSpc>
                <a:spcPct val="115000"/>
              </a:lnSpc>
            </a:pPr>
            <a:r>
              <a:rPr lang="fr-FR" sz="2000" dirty="0" err="1" smtClean="0">
                <a:ea typeface="Calibri"/>
                <a:cs typeface="Times New Roman"/>
              </a:rPr>
              <a:t>Webpack</a:t>
            </a:r>
            <a:r>
              <a:rPr lang="fr-FR" sz="2000" dirty="0" smtClean="0">
                <a:ea typeface="Calibri"/>
                <a:cs typeface="Times New Roman"/>
              </a:rPr>
              <a:t> (ou son petit challenger </a:t>
            </a:r>
            <a:r>
              <a:rPr lang="fr-FR" sz="2000" dirty="0" err="1" smtClean="0">
                <a:ea typeface="Calibri"/>
                <a:cs typeface="Times New Roman"/>
              </a:rPr>
              <a:t>SystemJS</a:t>
            </a:r>
            <a:r>
              <a:rPr lang="fr-FR" sz="2000" dirty="0" smtClean="0">
                <a:ea typeface="Calibri"/>
                <a:cs typeface="Times New Roman"/>
              </a:rPr>
              <a:t>)</a:t>
            </a:r>
            <a:endParaRPr lang="fr-FR" sz="2000" dirty="0">
              <a:ea typeface="Calibri"/>
              <a:cs typeface="Times New Roman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013176"/>
            <a:ext cx="4846117" cy="1558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06695118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Tester quoi ?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/>
          <a:lstStyle/>
          <a:p>
            <a:r>
              <a:rPr lang="fr-FR" dirty="0" smtClean="0"/>
              <a:t>Il faut d’abord tester les </a:t>
            </a:r>
            <a:r>
              <a:rPr lang="fr-FR" b="1" dirty="0" smtClean="0"/>
              <a:t>scénario nominaux </a:t>
            </a:r>
            <a:r>
              <a:rPr lang="fr-FR" dirty="0" smtClean="0"/>
              <a:t>:</a:t>
            </a:r>
          </a:p>
          <a:p>
            <a:pPr lvl="1"/>
            <a:r>
              <a:rPr lang="fr-FR" dirty="0" smtClean="0"/>
              <a:t>ce sont qui ont le plus de chance de ne pas marcher </a:t>
            </a:r>
          </a:p>
          <a:p>
            <a:pPr lvl="1"/>
            <a:r>
              <a:rPr lang="fr-FR" dirty="0" smtClean="0"/>
              <a:t>et qui pénalisent le plus les utilisateurs.</a:t>
            </a:r>
          </a:p>
          <a:p>
            <a:r>
              <a:rPr lang="fr-FR" dirty="0" smtClean="0"/>
              <a:t>Faire ensuite les tests sur les </a:t>
            </a:r>
            <a:r>
              <a:rPr lang="fr-FR" b="1" dirty="0" smtClean="0"/>
              <a:t>scénarios correcteurs et secondaires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98514643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Tester des changements d’état</a:t>
            </a:r>
            <a:endParaRPr lang="fr-FR" dirty="0"/>
          </a:p>
        </p:txBody>
      </p:sp>
      <p:sp>
        <p:nvSpPr>
          <p:cNvPr id="4" name="Rectangle 3"/>
          <p:cNvSpPr/>
          <p:nvPr/>
        </p:nvSpPr>
        <p:spPr>
          <a:xfrm>
            <a:off x="2627784" y="2420888"/>
            <a:ext cx="3096344" cy="151216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Fonction à tester</a:t>
            </a:r>
            <a:br>
              <a:rPr lang="fr-FR" dirty="0" smtClean="0"/>
            </a:br>
            <a:r>
              <a:rPr lang="fr-FR" dirty="0" smtClean="0"/>
              <a:t>(</a:t>
            </a:r>
            <a:r>
              <a:rPr lang="fr-FR" dirty="0" err="1" smtClean="0"/>
              <a:t>instantiation</a:t>
            </a:r>
            <a:r>
              <a:rPr lang="fr-FR" dirty="0" smtClean="0"/>
              <a:t> </a:t>
            </a:r>
            <a:r>
              <a:rPr lang="fr-FR" dirty="0" err="1" smtClean="0"/>
              <a:t>controller</a:t>
            </a:r>
            <a:r>
              <a:rPr lang="fr-FR" dirty="0" smtClean="0"/>
              <a:t>/service, ou méthode du </a:t>
            </a:r>
            <a:r>
              <a:rPr lang="fr-FR" dirty="0" err="1" smtClean="0"/>
              <a:t>controller</a:t>
            </a:r>
            <a:r>
              <a:rPr lang="fr-FR" dirty="0" smtClean="0"/>
              <a:t>/service)</a:t>
            </a:r>
            <a:endParaRPr lang="fr-FR" dirty="0"/>
          </a:p>
        </p:txBody>
      </p:sp>
      <p:cxnSp>
        <p:nvCxnSpPr>
          <p:cNvPr id="6" name="Straight Arrow Connector 5"/>
          <p:cNvCxnSpPr>
            <a:endCxn id="4" idx="1"/>
          </p:cNvCxnSpPr>
          <p:nvPr/>
        </p:nvCxnSpPr>
        <p:spPr>
          <a:xfrm>
            <a:off x="1187624" y="3176972"/>
            <a:ext cx="144016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stCxn id="4" idx="3"/>
          </p:cNvCxnSpPr>
          <p:nvPr/>
        </p:nvCxnSpPr>
        <p:spPr>
          <a:xfrm>
            <a:off x="5724128" y="3176972"/>
            <a:ext cx="1728192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899592" y="2564904"/>
            <a:ext cx="1132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Etat Initial</a:t>
            </a:r>
            <a:endParaRPr lang="fr-FR" dirty="0"/>
          </a:p>
        </p:txBody>
      </p:sp>
      <p:sp>
        <p:nvSpPr>
          <p:cNvPr id="10" name="TextBox 9"/>
          <p:cNvSpPr txBox="1"/>
          <p:nvPr/>
        </p:nvSpPr>
        <p:spPr>
          <a:xfrm>
            <a:off x="7020272" y="2627620"/>
            <a:ext cx="1810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Etat Final Obtenu</a:t>
            </a:r>
            <a:endParaRPr lang="fr-FR" dirty="0"/>
          </a:p>
        </p:txBody>
      </p:sp>
      <p:sp>
        <p:nvSpPr>
          <p:cNvPr id="11" name="TextBox 10"/>
          <p:cNvSpPr txBox="1"/>
          <p:nvPr/>
        </p:nvSpPr>
        <p:spPr>
          <a:xfrm>
            <a:off x="7020272" y="3745646"/>
            <a:ext cx="2020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Etat Final Attendu ?</a:t>
            </a:r>
            <a:endParaRPr lang="fr-FR" dirty="0"/>
          </a:p>
        </p:txBody>
      </p:sp>
      <p:sp>
        <p:nvSpPr>
          <p:cNvPr id="12" name="TextBox 11"/>
          <p:cNvSpPr txBox="1"/>
          <p:nvPr/>
        </p:nvSpPr>
        <p:spPr>
          <a:xfrm>
            <a:off x="7640430" y="3068960"/>
            <a:ext cx="59343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400" dirty="0" smtClean="0"/>
              <a:t>= </a:t>
            </a:r>
            <a:endParaRPr lang="fr-FR" sz="4400" dirty="0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3419872" y="3930312"/>
            <a:ext cx="0" cy="72282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5004048" y="3933056"/>
            <a:ext cx="0" cy="72008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2195736" y="4653136"/>
            <a:ext cx="4032448" cy="79208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Système externe (ex: serveur web)</a:t>
            </a:r>
            <a:endParaRPr lang="fr-FR" dirty="0"/>
          </a:p>
          <a:p>
            <a:pPr algn="ctr"/>
            <a:r>
              <a:rPr lang="fr-FR" dirty="0" smtClean="0"/>
              <a:t>STUB/MOCK/</a:t>
            </a:r>
            <a:r>
              <a:rPr lang="fr-FR" dirty="0"/>
              <a:t>BOUCHON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11560" y="6021288"/>
            <a:ext cx="6703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L’Etat de l’application est en principe dans les attributs des </a:t>
            </a:r>
            <a:r>
              <a:rPr lang="fr-FR" dirty="0" err="1" smtClean="0"/>
              <a:t>controllers</a:t>
            </a:r>
            <a:r>
              <a:rPr lang="fr-FR" dirty="0" smtClean="0"/>
              <a:t>.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33317662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Karma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6059016" cy="2908920"/>
          </a:xfr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fr-FR" dirty="0">
                <a:hlinkClick r:id="rId3"/>
              </a:rPr>
              <a:t>http://jasmine.github.io</a:t>
            </a:r>
            <a:r>
              <a:rPr lang="fr-FR" dirty="0" smtClean="0">
                <a:hlinkClick r:id="rId3"/>
              </a:rPr>
              <a:t>/</a:t>
            </a:r>
            <a:endParaRPr lang="fr-FR" dirty="0" smtClean="0"/>
          </a:p>
          <a:p>
            <a:r>
              <a:rPr lang="fr-FR" dirty="0" smtClean="0"/>
              <a:t>Karma </a:t>
            </a:r>
            <a:r>
              <a:rPr lang="fr-FR" dirty="0" err="1" smtClean="0"/>
              <a:t>coverage</a:t>
            </a:r>
            <a:endParaRPr lang="fr-FR" dirty="0" smtClean="0"/>
          </a:p>
          <a:p>
            <a:r>
              <a:rPr lang="fr-FR" dirty="0" smtClean="0"/>
              <a:t>Jasmine</a:t>
            </a:r>
            <a:endParaRPr lang="fr-FR" dirty="0"/>
          </a:p>
        </p:txBody>
      </p:sp>
      <p:pic>
        <p:nvPicPr>
          <p:cNvPr id="2050" name="Picture 2" descr="https://camo.githubusercontent.com/6dd81ddbe19677c16bab0dd892b80e9faef489c6/687474703a2f2f7069766f74616c2e6769746875622e636f6d2f6a61736d696e652f696d616765732f6a61736d696e655f6c6f676f2e706e6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3675" y="3645024"/>
            <a:ext cx="2600325" cy="71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136862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Exemple de unit </a:t>
            </a:r>
            <a:r>
              <a:rPr lang="fr-FR" dirty="0" err="1" smtClean="0"/>
              <a:t>testing</a:t>
            </a:r>
            <a:endParaRPr lang="fr-FR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3284984"/>
            <a:ext cx="4919581" cy="31750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88" y="1192779"/>
            <a:ext cx="4112146" cy="20327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1219091"/>
            <a:ext cx="3900891" cy="23207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1390006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End to End Testing : interface </a:t>
            </a:r>
            <a:r>
              <a:rPr lang="en-US" dirty="0" err="1"/>
              <a:t>utilisateur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1"/>
            <a:ext cx="3250704" cy="1900807"/>
          </a:xfr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 err="1" smtClean="0"/>
              <a:t>Protractor</a:t>
            </a:r>
            <a:r>
              <a:rPr lang="fr-FR" dirty="0" smtClean="0"/>
              <a:t> = </a:t>
            </a:r>
            <a:r>
              <a:rPr lang="fr-FR" dirty="0" err="1" smtClean="0"/>
              <a:t>Selenium</a:t>
            </a:r>
            <a:r>
              <a:rPr lang="fr-FR" dirty="0" smtClean="0"/>
              <a:t> + </a:t>
            </a:r>
            <a:r>
              <a:rPr lang="fr-FR" dirty="0" err="1" smtClean="0"/>
              <a:t>Automatic</a:t>
            </a:r>
            <a:r>
              <a:rPr lang="fr-FR" dirty="0" smtClean="0"/>
              <a:t> </a:t>
            </a:r>
            <a:r>
              <a:rPr lang="fr-FR" dirty="0" err="1" smtClean="0"/>
              <a:t>waiting</a:t>
            </a:r>
            <a:endParaRPr lang="fr-FR" dirty="0" smtClean="0"/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4098" name="Picture 2" descr="http://angular.github.io/protractor/img/protractor-logo-45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060848"/>
            <a:ext cx="4286250" cy="962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123728" y="4581128"/>
            <a:ext cx="3737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http://angular.github.io/protractor/#/</a:t>
            </a:r>
          </a:p>
        </p:txBody>
      </p:sp>
    </p:spTree>
    <p:extLst>
      <p:ext uri="{BB962C8B-B14F-4D97-AF65-F5344CB8AC3E}">
        <p14:creationId xmlns:p14="http://schemas.microsoft.com/office/powerpoint/2010/main" val="1172389528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Selenium</a:t>
            </a:r>
            <a:r>
              <a:rPr lang="fr-FR" dirty="0" smtClean="0"/>
              <a:t> </a:t>
            </a:r>
            <a:r>
              <a:rPr lang="fr-FR" dirty="0" err="1" smtClean="0"/>
              <a:t>Builder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/>
          <a:lstStyle/>
          <a:p>
            <a:r>
              <a:rPr lang="fr-FR" dirty="0" smtClean="0"/>
              <a:t>Vous aide à enregistrer des scénarios et les exporter en Jasmine + </a:t>
            </a:r>
            <a:r>
              <a:rPr lang="fr-FR" dirty="0" err="1" smtClean="0"/>
              <a:t>Protractor</a:t>
            </a:r>
            <a:r>
              <a:rPr lang="fr-FR" dirty="0" smtClean="0"/>
              <a:t>.</a:t>
            </a:r>
          </a:p>
          <a:p>
            <a:r>
              <a:rPr lang="fr-FR" dirty="0" smtClean="0"/>
              <a:t>Ne fonctionne que sur Firefox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13448690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Exemple</a:t>
            </a:r>
            <a:endParaRPr lang="fr-FR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4470673"/>
            <a:ext cx="4407396" cy="219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6" y="4461481"/>
            <a:ext cx="4385575" cy="16561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168200"/>
            <a:ext cx="5256584" cy="32772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5265" y="1168200"/>
            <a:ext cx="3414316" cy="20917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089353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Exercices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i="1" dirty="0" smtClean="0">
                <a:solidFill>
                  <a:schemeClr val="bg1">
                    <a:lumMod val="65000"/>
                  </a:schemeClr>
                </a:solidFill>
              </a:rPr>
              <a:t>Faire tourner le code des exemples 24 25</a:t>
            </a:r>
            <a:endParaRPr lang="fr-FR" i="1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0556077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Rappels JavaScript</a:t>
            </a:r>
          </a:p>
          <a:p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Présentation du framework AngularJS</a:t>
            </a:r>
          </a:p>
          <a:p>
            <a:r>
              <a:rPr lang="fr-FR" dirty="0" smtClean="0">
                <a:solidFill>
                  <a:schemeClr val="bg1">
                    <a:lumMod val="50000"/>
                  </a:schemeClr>
                </a:solidFill>
              </a:rPr>
              <a:t>Contrôleurs </a:t>
            </a:r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et gestion des scopes</a:t>
            </a:r>
          </a:p>
          <a:p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Module et injection de dépendance</a:t>
            </a:r>
          </a:p>
          <a:p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Définition des routes</a:t>
            </a:r>
          </a:p>
          <a:p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Fonctionnalité de données, Echange Serveur</a:t>
            </a:r>
          </a:p>
          <a:p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Intégration des tests automatisés</a:t>
            </a:r>
          </a:p>
          <a:p>
            <a:r>
              <a:rPr lang="fr-FR" b="1" dirty="0"/>
              <a:t>Bonnes pratiques et outils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03877373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Yeoman, optimisation du développement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1"/>
            <a:ext cx="4834880" cy="2980928"/>
          </a:xfr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fr-FR" dirty="0" smtClean="0"/>
              <a:t>Yeoman est un outil pour initialiser un projet</a:t>
            </a:r>
          </a:p>
          <a:p>
            <a:r>
              <a:rPr lang="fr-FR" dirty="0" smtClean="0"/>
              <a:t>Exemple avec </a:t>
            </a:r>
            <a:r>
              <a:rPr lang="fr-FR" dirty="0">
                <a:hlinkClick r:id="rId3"/>
              </a:rPr>
              <a:t>http://fountainjs.io</a:t>
            </a:r>
            <a:r>
              <a:rPr lang="fr-FR" dirty="0" smtClean="0">
                <a:hlinkClick r:id="rId3"/>
              </a:rPr>
              <a:t>/</a:t>
            </a:r>
            <a:endParaRPr lang="fr-FR" dirty="0" smtClean="0"/>
          </a:p>
          <a:p>
            <a:endParaRPr lang="fr-FR" dirty="0" smtClean="0"/>
          </a:p>
        </p:txBody>
      </p:sp>
      <p:pic>
        <p:nvPicPr>
          <p:cNvPr id="6146" name="Picture 2" descr="http://yeoman.io/assets/img/tool-yo.c3b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328" y="1196752"/>
            <a:ext cx="1230263" cy="1230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ttp://yeoman.io/assets/img/illustration-home-inverted.c4e8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3933056"/>
            <a:ext cx="4716016" cy="2640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899592" y="5301208"/>
            <a:ext cx="18964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http://yeoman.io/</a:t>
            </a:r>
          </a:p>
        </p:txBody>
      </p:sp>
    </p:spTree>
    <p:extLst>
      <p:ext uri="{BB962C8B-B14F-4D97-AF65-F5344CB8AC3E}">
        <p14:creationId xmlns:p14="http://schemas.microsoft.com/office/powerpoint/2010/main" val="22425088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Moteur de rendu HTML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323528" y="1412776"/>
            <a:ext cx="4680520" cy="309634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 fontScale="70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dirty="0" smtClean="0"/>
              <a:t>Permet de générer le rendu d’une page HTML dans un logiciel (ex: navigateur) 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 smtClean="0"/>
              <a:t>Safari </a:t>
            </a:r>
            <a:r>
              <a:rPr lang="fr-FR" dirty="0"/>
              <a:t>: </a:t>
            </a:r>
            <a:r>
              <a:rPr lang="fr-FR" dirty="0" err="1" smtClean="0"/>
              <a:t>Webkit</a:t>
            </a:r>
            <a:endParaRPr lang="fr-FR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 smtClean="0"/>
              <a:t>Chrome : </a:t>
            </a:r>
            <a:r>
              <a:rPr lang="fr-FR" dirty="0" err="1" smtClean="0"/>
              <a:t>Blink</a:t>
            </a:r>
            <a:r>
              <a:rPr lang="fr-FR" dirty="0" smtClean="0"/>
              <a:t> (fork de </a:t>
            </a:r>
            <a:r>
              <a:rPr lang="fr-FR" dirty="0" err="1" smtClean="0"/>
              <a:t>Webkit</a:t>
            </a:r>
            <a:r>
              <a:rPr lang="fr-FR" dirty="0" smtClean="0"/>
              <a:t>)</a:t>
            </a:r>
          </a:p>
          <a:p>
            <a:pPr marL="0" indent="0">
              <a:buNone/>
            </a:pPr>
            <a:r>
              <a:rPr lang="fr-FR" dirty="0" smtClean="0"/>
              <a:t>Firefox : </a:t>
            </a:r>
            <a:r>
              <a:rPr lang="fr-FR" dirty="0"/>
              <a:t>Gecko </a:t>
            </a:r>
            <a:endParaRPr lang="fr-FR" dirty="0" smtClean="0"/>
          </a:p>
          <a:p>
            <a:pPr marL="0" indent="0">
              <a:buNone/>
            </a:pPr>
            <a:r>
              <a:rPr lang="fr-FR" dirty="0" smtClean="0"/>
              <a:t>IE : Trident sur PC, Tasman sur Mac</a:t>
            </a:r>
          </a:p>
          <a:p>
            <a:pPr marL="0" indent="0">
              <a:buNone/>
            </a:pPr>
            <a:r>
              <a:rPr lang="fr-FR" dirty="0" err="1" smtClean="0"/>
              <a:t>Edge</a:t>
            </a:r>
            <a:r>
              <a:rPr lang="fr-FR" dirty="0" smtClean="0"/>
              <a:t> : </a:t>
            </a:r>
            <a:r>
              <a:rPr lang="en-NZ" dirty="0" err="1" smtClean="0"/>
              <a:t>EdgeHTML</a:t>
            </a:r>
            <a:r>
              <a:rPr lang="en-NZ" dirty="0" smtClean="0"/>
              <a:t> (fork de Trident)</a:t>
            </a:r>
            <a:endParaRPr lang="fr-FR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1628800"/>
            <a:ext cx="3473946" cy="8367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2579543"/>
            <a:ext cx="3295650" cy="552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3645024"/>
            <a:ext cx="2362200" cy="1895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4856156"/>
            <a:ext cx="1000125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98723457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Internationalisation (I18N), mise en </a:t>
            </a:r>
            <a:r>
              <a:rPr lang="fr-FR" dirty="0" smtClean="0"/>
              <a:t>œuvre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AngularJS possède quelques outils d’i18n… Mais ils sont très limités. Pourtant l’architecture d’</a:t>
            </a:r>
            <a:r>
              <a:rPr lang="fr-FR" dirty="0" err="1" smtClean="0"/>
              <a:t>AngularJS</a:t>
            </a:r>
            <a:r>
              <a:rPr lang="fr-FR" dirty="0" smtClean="0"/>
              <a:t> est très bien faite pour </a:t>
            </a:r>
            <a:r>
              <a:rPr lang="fr-FR" dirty="0" err="1" smtClean="0"/>
              <a:t>résourdre</a:t>
            </a:r>
            <a:r>
              <a:rPr lang="fr-FR" dirty="0" smtClean="0"/>
              <a:t> cette problématique</a:t>
            </a:r>
          </a:p>
          <a:p>
            <a:r>
              <a:rPr lang="fr-FR" dirty="0" smtClean="0"/>
              <a:t>Rappel de la problématique :</a:t>
            </a:r>
          </a:p>
          <a:p>
            <a:pPr lvl="1"/>
            <a:r>
              <a:rPr lang="fr-FR" dirty="0" smtClean="0"/>
              <a:t>i18n : internationalisation / l10n : localisation</a:t>
            </a:r>
          </a:p>
          <a:p>
            <a:pPr lvl="1"/>
            <a:r>
              <a:rPr lang="fr-FR" dirty="0" smtClean="0"/>
              <a:t>Interpolation</a:t>
            </a:r>
          </a:p>
          <a:p>
            <a:pPr lvl="1"/>
            <a:r>
              <a:rPr lang="fr-FR" dirty="0" smtClean="0"/>
              <a:t>Pluralisation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50720316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Internationalisation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4906888" cy="3124944"/>
          </a:xfr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>
            <a:normAutofit fontScale="70000" lnSpcReduction="20000"/>
          </a:bodyPr>
          <a:lstStyle/>
          <a:p>
            <a:r>
              <a:rPr lang="fr-FR" dirty="0" smtClean="0"/>
              <a:t>Sur quels paramètres se baser pour choisir la langue initiale ?</a:t>
            </a:r>
          </a:p>
          <a:p>
            <a:r>
              <a:rPr lang="fr-FR" dirty="0" smtClean="0"/>
              <a:t>Peut on choisir de changer la langue/locale en cours de route ?</a:t>
            </a:r>
          </a:p>
          <a:p>
            <a:r>
              <a:rPr lang="fr-FR" dirty="0" smtClean="0"/>
              <a:t>Format des dates ?</a:t>
            </a:r>
          </a:p>
          <a:p>
            <a:r>
              <a:rPr lang="fr-FR" dirty="0" smtClean="0"/>
              <a:t>Format des nombres ? « </a:t>
            </a:r>
            <a:r>
              <a:rPr lang="fr-FR" dirty="0" err="1" smtClean="0"/>
              <a:t>currencies</a:t>
            </a:r>
            <a:r>
              <a:rPr lang="fr-FR" dirty="0" smtClean="0"/>
              <a:t> » ?</a:t>
            </a:r>
          </a:p>
          <a:p>
            <a:r>
              <a:rPr lang="fr-FR" dirty="0" smtClean="0"/>
              <a:t>Comment génère t’on un message comme « Vous avez 3 erreurs » ? (interpolation + pluralisation)</a:t>
            </a:r>
          </a:p>
          <a:p>
            <a:endParaRPr lang="fr-FR" dirty="0" smtClean="0"/>
          </a:p>
        </p:txBody>
      </p:sp>
      <p:pic>
        <p:nvPicPr>
          <p:cNvPr id="8194" name="Picture 2" descr="http://p9.storage.canalblog.com/96/67/485343/36226242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1340768"/>
            <a:ext cx="2895600" cy="458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8609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I18N : Solutions ?</a:t>
            </a:r>
            <a:endParaRPr lang="fr-FR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988840"/>
            <a:ext cx="4516422" cy="3628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196753"/>
            <a:ext cx="4680520" cy="2719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940152" y="1556792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L10N</a:t>
            </a:r>
            <a:endParaRPr lang="fr-FR" dirty="0"/>
          </a:p>
        </p:txBody>
      </p:sp>
      <p:sp>
        <p:nvSpPr>
          <p:cNvPr id="5" name="TextBox 4"/>
          <p:cNvSpPr txBox="1"/>
          <p:nvPr/>
        </p:nvSpPr>
        <p:spPr>
          <a:xfrm>
            <a:off x="1082301" y="796062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I18N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55986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I18N : </a:t>
            </a:r>
            <a:r>
              <a:rPr lang="fr-FR" dirty="0" err="1" smtClean="0"/>
              <a:t>Example</a:t>
            </a:r>
            <a:endParaRPr lang="fr-FR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556792"/>
            <a:ext cx="3781425" cy="3590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8560" y="1556816"/>
            <a:ext cx="3781425" cy="3590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80239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I18N : </a:t>
            </a:r>
            <a:r>
              <a:rPr lang="fr-FR" dirty="0" err="1" smtClean="0"/>
              <a:t>Controler</a:t>
            </a:r>
            <a:endParaRPr lang="fr-FR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207024"/>
            <a:ext cx="5837089" cy="39415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4221088"/>
            <a:ext cx="4695485" cy="2520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91828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I18N : Code</a:t>
            </a:r>
            <a:endParaRPr lang="fr-FR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412776"/>
            <a:ext cx="8738567" cy="48585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46976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-171400"/>
            <a:ext cx="8229600" cy="1143000"/>
          </a:xfrm>
        </p:spPr>
        <p:txBody>
          <a:bodyPr/>
          <a:lstStyle/>
          <a:p>
            <a:r>
              <a:rPr lang="fr-FR" dirty="0" smtClean="0"/>
              <a:t>I18N : Filtre</a:t>
            </a:r>
            <a:endParaRPr lang="fr-FR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625103"/>
            <a:ext cx="7172530" cy="62328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28096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Démonstration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i="1" dirty="0" smtClean="0">
                <a:solidFill>
                  <a:schemeClr val="bg1">
                    <a:lumMod val="65000"/>
                  </a:schemeClr>
                </a:solidFill>
              </a:rPr>
              <a:t>Voir le code des exemples 26 et 27</a:t>
            </a:r>
            <a:endParaRPr lang="fr-FR" i="1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1891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Conclusion</a:t>
            </a:r>
            <a:endParaRPr lang="fr-FR" dirty="0"/>
          </a:p>
        </p:txBody>
      </p:sp>
      <p:pic>
        <p:nvPicPr>
          <p:cNvPr id="1026" name="Picture 2" descr="http://www.dcode.com.au/assets/images/blog/no-thanks-were-too-busy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484784"/>
            <a:ext cx="6689424" cy="4459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6105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Webographie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Le site officiel d’</a:t>
            </a:r>
            <a:r>
              <a:rPr lang="fr-FR" dirty="0" err="1" smtClean="0"/>
              <a:t>AngularJS</a:t>
            </a:r>
            <a:r>
              <a:rPr lang="fr-FR" dirty="0"/>
              <a:t> : </a:t>
            </a:r>
            <a:r>
              <a:rPr lang="fr-FR" dirty="0">
                <a:hlinkClick r:id="rId3"/>
              </a:rPr>
              <a:t>https://angularjs.org</a:t>
            </a:r>
            <a:r>
              <a:rPr lang="fr-FR" dirty="0" smtClean="0">
                <a:hlinkClick r:id="rId3"/>
              </a:rPr>
              <a:t>/</a:t>
            </a:r>
            <a:endParaRPr lang="fr-FR" dirty="0" smtClean="0"/>
          </a:p>
          <a:p>
            <a:r>
              <a:rPr lang="fr-FR" dirty="0" smtClean="0"/>
              <a:t>Tutorial de base sur W3school :</a:t>
            </a:r>
            <a:r>
              <a:rPr lang="fr-FR" dirty="0"/>
              <a:t> </a:t>
            </a:r>
            <a:r>
              <a:rPr lang="fr-FR" dirty="0">
                <a:hlinkClick r:id="rId4"/>
              </a:rPr>
              <a:t>http://www.w3schools.com/angular</a:t>
            </a:r>
            <a:r>
              <a:rPr lang="fr-FR" dirty="0" smtClean="0">
                <a:hlinkClick r:id="rId4"/>
              </a:rPr>
              <a:t>/</a:t>
            </a:r>
            <a:endParaRPr lang="fr-FR" dirty="0" smtClean="0"/>
          </a:p>
          <a:p>
            <a:r>
              <a:rPr lang="fr-FR" dirty="0" smtClean="0"/>
              <a:t>« Social </a:t>
            </a:r>
            <a:r>
              <a:rPr lang="fr-FR" dirty="0" err="1" smtClean="0"/>
              <a:t>Coding</a:t>
            </a:r>
            <a:r>
              <a:rPr lang="fr-FR" dirty="0" smtClean="0"/>
              <a:t> » avec AngularJS</a:t>
            </a:r>
            <a:r>
              <a:rPr lang="fr-FR" dirty="0"/>
              <a:t> </a:t>
            </a:r>
            <a:r>
              <a:rPr lang="fr-FR" dirty="0" smtClean="0"/>
              <a:t>(partagez vos modules avec le monde) : </a:t>
            </a:r>
            <a:r>
              <a:rPr lang="fr-FR" dirty="0">
                <a:hlinkClick r:id="rId5"/>
              </a:rPr>
              <a:t>http://ngmodules.org</a:t>
            </a:r>
            <a:r>
              <a:rPr lang="fr-FR" dirty="0" smtClean="0">
                <a:hlinkClick r:id="rId5"/>
              </a:rPr>
              <a:t>/</a:t>
            </a:r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26449739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D</a:t>
            </a:r>
            <a:r>
              <a:rPr lang="fr-FR" dirty="0" smtClean="0"/>
              <a:t>OM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21188" y="1844824"/>
            <a:ext cx="8139244" cy="892695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 smtClean="0"/>
              <a:t>DOM : Document Object Model</a:t>
            </a:r>
            <a:endParaRPr lang="fr-FR" dirty="0"/>
          </a:p>
        </p:txBody>
      </p:sp>
      <p:sp>
        <p:nvSpPr>
          <p:cNvPr id="6" name="Espace réservé du contenu 2"/>
          <p:cNvSpPr txBox="1">
            <a:spLocks/>
          </p:cNvSpPr>
          <p:nvPr/>
        </p:nvSpPr>
        <p:spPr>
          <a:xfrm>
            <a:off x="315857" y="3068960"/>
            <a:ext cx="8139244" cy="89269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dirty="0" smtClean="0"/>
              <a:t>Structure virtuelle d’une page HTML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4438650"/>
            <a:ext cx="4657725" cy="2419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/>
          <p:cNvSpPr/>
          <p:nvPr/>
        </p:nvSpPr>
        <p:spPr>
          <a:xfrm>
            <a:off x="6516216" y="4149080"/>
            <a:ext cx="864096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Html</a:t>
            </a:r>
          </a:p>
        </p:txBody>
      </p:sp>
      <p:sp>
        <p:nvSpPr>
          <p:cNvPr id="10" name="Rectangle 9"/>
          <p:cNvSpPr/>
          <p:nvPr/>
        </p:nvSpPr>
        <p:spPr>
          <a:xfrm>
            <a:off x="7668344" y="4869160"/>
            <a:ext cx="864096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body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416058" y="4869160"/>
            <a:ext cx="864096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 smtClean="0"/>
              <a:t>head</a:t>
            </a:r>
            <a:endParaRPr lang="fr-FR" dirty="0" smtClean="0"/>
          </a:p>
        </p:txBody>
      </p:sp>
      <p:cxnSp>
        <p:nvCxnSpPr>
          <p:cNvPr id="12" name="Straight Arrow Connector 11"/>
          <p:cNvCxnSpPr>
            <a:stCxn id="8" idx="1"/>
            <a:endCxn id="11" idx="0"/>
          </p:cNvCxnSpPr>
          <p:nvPr/>
        </p:nvCxnSpPr>
        <p:spPr>
          <a:xfrm flipH="1">
            <a:off x="5848106" y="4365104"/>
            <a:ext cx="668110" cy="50405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8" idx="3"/>
            <a:endCxn id="10" idx="0"/>
          </p:cNvCxnSpPr>
          <p:nvPr/>
        </p:nvCxnSpPr>
        <p:spPr>
          <a:xfrm>
            <a:off x="7380312" y="4365104"/>
            <a:ext cx="720080" cy="50405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4984010" y="5626830"/>
            <a:ext cx="864096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 smtClean="0"/>
              <a:t>title</a:t>
            </a:r>
            <a:endParaRPr lang="fr-FR" dirty="0" smtClean="0"/>
          </a:p>
        </p:txBody>
      </p:sp>
      <p:cxnSp>
        <p:nvCxnSpPr>
          <p:cNvPr id="17" name="Straight Arrow Connector 16"/>
          <p:cNvCxnSpPr>
            <a:stCxn id="11" idx="2"/>
            <a:endCxn id="16" idx="0"/>
          </p:cNvCxnSpPr>
          <p:nvPr/>
        </p:nvCxnSpPr>
        <p:spPr>
          <a:xfrm flipH="1">
            <a:off x="5416058" y="5301208"/>
            <a:ext cx="432048" cy="32562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6182161" y="5648325"/>
            <a:ext cx="864096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 smtClean="0"/>
              <a:t>link</a:t>
            </a:r>
            <a:endParaRPr lang="fr-FR" dirty="0" smtClean="0"/>
          </a:p>
        </p:txBody>
      </p:sp>
      <p:cxnSp>
        <p:nvCxnSpPr>
          <p:cNvPr id="20" name="Straight Arrow Connector 19"/>
          <p:cNvCxnSpPr>
            <a:stCxn id="11" idx="2"/>
            <a:endCxn id="19" idx="0"/>
          </p:cNvCxnSpPr>
          <p:nvPr/>
        </p:nvCxnSpPr>
        <p:spPr>
          <a:xfrm>
            <a:off x="5848106" y="5301208"/>
            <a:ext cx="766103" cy="34711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7787506" y="5800725"/>
            <a:ext cx="864096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h1</a:t>
            </a:r>
          </a:p>
        </p:txBody>
      </p:sp>
      <p:cxnSp>
        <p:nvCxnSpPr>
          <p:cNvPr id="24" name="Straight Arrow Connector 23"/>
          <p:cNvCxnSpPr>
            <a:stCxn id="10" idx="2"/>
            <a:endCxn id="23" idx="0"/>
          </p:cNvCxnSpPr>
          <p:nvPr/>
        </p:nvCxnSpPr>
        <p:spPr>
          <a:xfrm>
            <a:off x="8100392" y="5301208"/>
            <a:ext cx="119162" cy="49951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02617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Selectors</a:t>
            </a:r>
            <a:r>
              <a:rPr lang="fr-FR" dirty="0"/>
              <a:t> API</a:t>
            </a:r>
          </a:p>
        </p:txBody>
      </p:sp>
      <p:sp>
        <p:nvSpPr>
          <p:cNvPr id="4" name="Rectangle 3"/>
          <p:cNvSpPr/>
          <p:nvPr/>
        </p:nvSpPr>
        <p:spPr>
          <a:xfrm>
            <a:off x="281011" y="3140968"/>
            <a:ext cx="8424936" cy="2215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NZ" dirty="0" err="1" smtClean="0"/>
              <a:t>Exemple</a:t>
            </a:r>
            <a:r>
              <a:rPr lang="en-NZ" dirty="0" smtClean="0"/>
              <a:t> : </a:t>
            </a:r>
          </a:p>
          <a:p>
            <a:endParaRPr lang="en-NZ" dirty="0" smtClean="0"/>
          </a:p>
          <a:p>
            <a:r>
              <a:rPr lang="en-NZ" sz="2800" dirty="0" smtClean="0">
                <a:latin typeface="Courier" pitchFamily="49" charset="0"/>
                <a:cs typeface="Calibri Light" panose="020F0302020204030204" pitchFamily="34" charset="0"/>
              </a:rPr>
              <a:t>h1, h1 div, h1&gt;div, h1.kiki, h1[</a:t>
            </a:r>
            <a:r>
              <a:rPr lang="en-NZ" sz="2800" dirty="0" err="1" smtClean="0">
                <a:latin typeface="Courier" pitchFamily="49" charset="0"/>
                <a:cs typeface="Calibri Light" panose="020F0302020204030204" pitchFamily="34" charset="0"/>
              </a:rPr>
              <a:t>kiki</a:t>
            </a:r>
            <a:r>
              <a:rPr lang="en-NZ" sz="2800" dirty="0" smtClean="0">
                <a:latin typeface="Courier" pitchFamily="49" charset="0"/>
                <a:cs typeface="Calibri Light" panose="020F0302020204030204" pitchFamily="34" charset="0"/>
              </a:rPr>
              <a:t>], h1 [</a:t>
            </a:r>
            <a:r>
              <a:rPr lang="en-NZ" sz="2800" dirty="0" err="1" smtClean="0">
                <a:latin typeface="Courier" pitchFamily="49" charset="0"/>
                <a:cs typeface="Calibri Light" panose="020F0302020204030204" pitchFamily="34" charset="0"/>
              </a:rPr>
              <a:t>kiki</a:t>
            </a:r>
            <a:r>
              <a:rPr lang="en-NZ" sz="2800" dirty="0" smtClean="0">
                <a:latin typeface="Courier" pitchFamily="49" charset="0"/>
                <a:cs typeface="Calibri Light" panose="020F0302020204030204" pitchFamily="34" charset="0"/>
              </a:rPr>
              <a:t>], h1&gt;[</a:t>
            </a:r>
            <a:r>
              <a:rPr lang="en-NZ" sz="2800" dirty="0" err="1" smtClean="0">
                <a:latin typeface="Courier" pitchFamily="49" charset="0"/>
                <a:cs typeface="Calibri Light" panose="020F0302020204030204" pitchFamily="34" charset="0"/>
              </a:rPr>
              <a:t>kiki</a:t>
            </a:r>
            <a:r>
              <a:rPr lang="en-NZ" sz="2800" dirty="0" smtClean="0">
                <a:latin typeface="Courier" pitchFamily="49" charset="0"/>
                <a:cs typeface="Calibri Light" panose="020F0302020204030204" pitchFamily="34" charset="0"/>
              </a:rPr>
              <a:t>], h1:hover, </a:t>
            </a:r>
            <a:r>
              <a:rPr lang="en-NZ" sz="2800" dirty="0" err="1" smtClean="0">
                <a:latin typeface="Courier" pitchFamily="49" charset="0"/>
                <a:cs typeface="Calibri Light" panose="020F0302020204030204" pitchFamily="34" charset="0"/>
              </a:rPr>
              <a:t>div.toto</a:t>
            </a:r>
            <a:r>
              <a:rPr lang="en-NZ" sz="2800" dirty="0" smtClean="0">
                <a:latin typeface="Courier" pitchFamily="49" charset="0"/>
                <a:cs typeface="Calibri Light" panose="020F0302020204030204" pitchFamily="34" charset="0"/>
              </a:rPr>
              <a:t>[</a:t>
            </a:r>
            <a:r>
              <a:rPr lang="en-NZ" sz="2800" dirty="0" err="1" smtClean="0">
                <a:latin typeface="Courier" pitchFamily="49" charset="0"/>
                <a:cs typeface="Calibri Light" panose="020F0302020204030204" pitchFamily="34" charset="0"/>
              </a:rPr>
              <a:t>titi</a:t>
            </a:r>
            <a:r>
              <a:rPr lang="en-NZ" sz="2800" dirty="0" smtClean="0">
                <a:latin typeface="Courier" pitchFamily="49" charset="0"/>
                <a:cs typeface="Calibri Light" panose="020F0302020204030204" pitchFamily="34" charset="0"/>
              </a:rPr>
              <a:t>]:active</a:t>
            </a:r>
          </a:p>
          <a:p>
            <a:endParaRPr lang="en-NZ" dirty="0" smtClean="0"/>
          </a:p>
        </p:txBody>
      </p:sp>
      <p:sp>
        <p:nvSpPr>
          <p:cNvPr id="5" name="Rectangle 4"/>
          <p:cNvSpPr/>
          <p:nvPr/>
        </p:nvSpPr>
        <p:spPr>
          <a:xfrm>
            <a:off x="403920" y="1709192"/>
            <a:ext cx="84249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NZ" dirty="0" smtClean="0"/>
              <a:t>API de Selector </a:t>
            </a:r>
            <a:r>
              <a:rPr lang="en-NZ" dirty="0"/>
              <a:t>: </a:t>
            </a:r>
            <a:r>
              <a:rPr lang="en-NZ" dirty="0" err="1"/>
              <a:t>permet</a:t>
            </a:r>
            <a:r>
              <a:rPr lang="en-NZ" dirty="0"/>
              <a:t> de </a:t>
            </a:r>
            <a:r>
              <a:rPr lang="en-NZ" dirty="0" err="1"/>
              <a:t>référencer</a:t>
            </a:r>
            <a:r>
              <a:rPr lang="en-NZ" dirty="0"/>
              <a:t> </a:t>
            </a:r>
            <a:r>
              <a:rPr lang="en-NZ" dirty="0" err="1"/>
              <a:t>rapidement</a:t>
            </a:r>
            <a:r>
              <a:rPr lang="en-NZ" dirty="0"/>
              <a:t> un sous ensemble du DOM</a:t>
            </a:r>
            <a:endParaRPr lang="fr-FR" dirty="0"/>
          </a:p>
        </p:txBody>
      </p:sp>
      <p:sp>
        <p:nvSpPr>
          <p:cNvPr id="6" name="Rectangle 5"/>
          <p:cNvSpPr/>
          <p:nvPr/>
        </p:nvSpPr>
        <p:spPr>
          <a:xfrm>
            <a:off x="256928" y="5661248"/>
            <a:ext cx="84249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NZ" dirty="0" err="1" smtClean="0"/>
              <a:t>Utilisée</a:t>
            </a:r>
            <a:r>
              <a:rPr lang="en-NZ" dirty="0" smtClean="0"/>
              <a:t> par jQuery, CSS, </a:t>
            </a:r>
            <a:r>
              <a:rPr lang="en-NZ" dirty="0" err="1" smtClean="0"/>
              <a:t>Javascript</a:t>
            </a:r>
            <a:r>
              <a:rPr lang="en-NZ" dirty="0" smtClean="0"/>
              <a:t>, etc.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25046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BOM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23528" y="1340768"/>
            <a:ext cx="4176464" cy="1008112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fr-FR" dirty="0" smtClean="0"/>
              <a:t>BOM : Browser Object Model</a:t>
            </a:r>
          </a:p>
        </p:txBody>
      </p:sp>
      <p:sp>
        <p:nvSpPr>
          <p:cNvPr id="6" name="Espace réservé du contenu 2"/>
          <p:cNvSpPr txBox="1">
            <a:spLocks/>
          </p:cNvSpPr>
          <p:nvPr/>
        </p:nvSpPr>
        <p:spPr>
          <a:xfrm>
            <a:off x="323528" y="2636912"/>
            <a:ext cx="3960440" cy="100811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 fontScale="850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dirty="0" smtClean="0"/>
              <a:t>BOM : API du navigateur, </a:t>
            </a:r>
            <a:r>
              <a:rPr lang="fr-FR" dirty="0" err="1" smtClean="0"/>
              <a:t>object</a:t>
            </a:r>
            <a:r>
              <a:rPr lang="fr-FR" dirty="0" smtClean="0"/>
              <a:t> global </a:t>
            </a:r>
            <a:r>
              <a:rPr lang="fr-FR" dirty="0" err="1" smtClean="0"/>
              <a:t>this</a:t>
            </a:r>
            <a:r>
              <a:rPr lang="fr-FR" dirty="0" smtClean="0"/>
              <a:t>.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1340768"/>
            <a:ext cx="3857625" cy="5162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257836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err="1" smtClean="0"/>
              <a:t>Javascript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NZ" sz="2400" dirty="0"/>
              <a:t>1995 – Netscape </a:t>
            </a:r>
            <a:r>
              <a:rPr lang="en-NZ" sz="2400" dirty="0" smtClean="0"/>
              <a:t>– Brendan EICH</a:t>
            </a:r>
          </a:p>
          <a:p>
            <a:pPr lvl="1"/>
            <a:r>
              <a:rPr lang="en-NZ" sz="2000" dirty="0" err="1" smtClean="0"/>
              <a:t>En</a:t>
            </a:r>
            <a:r>
              <a:rPr lang="en-NZ" sz="2000" dirty="0" smtClean="0"/>
              <a:t> 10 </a:t>
            </a:r>
            <a:r>
              <a:rPr lang="en-NZ" sz="2000" dirty="0" err="1" smtClean="0"/>
              <a:t>jours</a:t>
            </a:r>
            <a:endParaRPr lang="en-NZ" sz="2000" dirty="0" smtClean="0"/>
          </a:p>
          <a:p>
            <a:r>
              <a:rPr lang="en-NZ" sz="2400" dirty="0" smtClean="0"/>
              <a:t>1997 – Standardisation : ECMAScript</a:t>
            </a:r>
          </a:p>
          <a:p>
            <a:pPr lvl="1"/>
            <a:r>
              <a:rPr lang="en-NZ" sz="2000" dirty="0" smtClean="0"/>
              <a:t>Microsoft : Jscript</a:t>
            </a:r>
          </a:p>
          <a:p>
            <a:pPr lvl="1"/>
            <a:r>
              <a:rPr lang="en-NZ" sz="2000" dirty="0" smtClean="0"/>
              <a:t>Macromedia : ActionScript</a:t>
            </a:r>
          </a:p>
          <a:p>
            <a:r>
              <a:rPr lang="en-NZ" sz="2400" dirty="0" smtClean="0"/>
              <a:t>1999 – Microsoft </a:t>
            </a:r>
            <a:r>
              <a:rPr lang="en-NZ" sz="2400" dirty="0" err="1" smtClean="0"/>
              <a:t>introduit</a:t>
            </a:r>
            <a:r>
              <a:rPr lang="en-NZ" sz="2400" dirty="0" smtClean="0"/>
              <a:t> </a:t>
            </a:r>
            <a:r>
              <a:rPr lang="en-NZ" sz="2400" dirty="0" err="1" smtClean="0"/>
              <a:t>XMLHttpRequest</a:t>
            </a:r>
            <a:endParaRPr lang="en-NZ" sz="2400" dirty="0" smtClean="0"/>
          </a:p>
          <a:p>
            <a:r>
              <a:rPr lang="en-NZ" sz="2400" dirty="0" smtClean="0"/>
              <a:t>2008 – Chrome V8 (super fast </a:t>
            </a:r>
            <a:r>
              <a:rPr lang="en-NZ" sz="2400" dirty="0" err="1" smtClean="0"/>
              <a:t>javascript</a:t>
            </a:r>
            <a:r>
              <a:rPr lang="en-NZ" sz="2400" dirty="0"/>
              <a:t> - Lars </a:t>
            </a:r>
            <a:r>
              <a:rPr lang="en-NZ" sz="2400" dirty="0" err="1"/>
              <a:t>Bak</a:t>
            </a:r>
            <a:r>
              <a:rPr lang="en-NZ" sz="2400" dirty="0"/>
              <a:t>)</a:t>
            </a:r>
            <a:endParaRPr lang="en-NZ" sz="2400" dirty="0" smtClean="0"/>
          </a:p>
          <a:p>
            <a:r>
              <a:rPr lang="en-NZ" sz="2400" dirty="0" smtClean="0"/>
              <a:t>2009 – </a:t>
            </a:r>
            <a:r>
              <a:rPr lang="en-NZ" sz="2400" dirty="0" err="1" smtClean="0"/>
              <a:t>NodeJS</a:t>
            </a:r>
            <a:r>
              <a:rPr lang="en-NZ" sz="2400" dirty="0" smtClean="0"/>
              <a:t> (</a:t>
            </a:r>
            <a:r>
              <a:rPr lang="en-NZ" sz="2400" dirty="0"/>
              <a:t>Ryan </a:t>
            </a:r>
            <a:r>
              <a:rPr lang="en-NZ" sz="2400" dirty="0" smtClean="0"/>
              <a:t>Dahl)</a:t>
            </a:r>
          </a:p>
          <a:p>
            <a:r>
              <a:rPr lang="en-NZ" sz="2400" dirty="0" smtClean="0"/>
              <a:t>2009 – ES5</a:t>
            </a:r>
          </a:p>
          <a:p>
            <a:r>
              <a:rPr lang="en-NZ" sz="2400" dirty="0" smtClean="0"/>
              <a:t>2015 – ES6 (</a:t>
            </a:r>
            <a:r>
              <a:rPr lang="en-NZ" sz="2400" dirty="0" err="1" smtClean="0"/>
              <a:t>énorme</a:t>
            </a:r>
            <a:r>
              <a:rPr lang="en-NZ" sz="2400" dirty="0" smtClean="0"/>
              <a:t> </a:t>
            </a:r>
            <a:r>
              <a:rPr lang="en-NZ" sz="2400" dirty="0" err="1" smtClean="0"/>
              <a:t>changement</a:t>
            </a:r>
            <a:r>
              <a:rPr lang="en-NZ" sz="2400" dirty="0" smtClean="0"/>
              <a:t>)</a:t>
            </a:r>
          </a:p>
          <a:p>
            <a:r>
              <a:rPr lang="en-NZ" sz="2400" dirty="0" smtClean="0"/>
              <a:t>2017 – ES2017 (</a:t>
            </a:r>
            <a:r>
              <a:rPr lang="en-NZ" sz="2400" dirty="0" err="1" smtClean="0"/>
              <a:t>changement</a:t>
            </a:r>
            <a:r>
              <a:rPr lang="en-NZ" sz="2400" dirty="0" smtClean="0"/>
              <a:t> </a:t>
            </a:r>
            <a:r>
              <a:rPr lang="en-NZ" sz="2400" dirty="0" err="1" smtClean="0"/>
              <a:t>chaque</a:t>
            </a:r>
            <a:r>
              <a:rPr lang="en-NZ" sz="2400" dirty="0" smtClean="0"/>
              <a:t> </a:t>
            </a:r>
            <a:r>
              <a:rPr lang="en-NZ" sz="2400" dirty="0" err="1" smtClean="0"/>
              <a:t>année</a:t>
            </a:r>
            <a:r>
              <a:rPr lang="en-NZ" sz="2400" dirty="0" smtClean="0"/>
              <a:t>)</a:t>
            </a:r>
            <a:endParaRPr lang="en-NZ" sz="2400" dirty="0"/>
          </a:p>
          <a:p>
            <a:endParaRPr lang="fr-FR" sz="24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2976" y="1124744"/>
            <a:ext cx="1512168" cy="14983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6571" y="3212976"/>
            <a:ext cx="1171575" cy="1362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6376" y="4578708"/>
            <a:ext cx="1071563" cy="1500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312465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JS en mode strict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7139136" cy="2692896"/>
          </a:xfr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>
            <a:normAutofit fontScale="70000" lnSpcReduction="20000"/>
          </a:bodyPr>
          <a:lstStyle/>
          <a:p>
            <a:r>
              <a:rPr lang="fr-FR" dirty="0" smtClean="0"/>
              <a:t>“use strict”; (ES5)</a:t>
            </a:r>
          </a:p>
          <a:p>
            <a:r>
              <a:rPr lang="fr-FR" dirty="0" smtClean="0"/>
              <a:t>Toutes les variables doivent se déclarer avec var ! (ou </a:t>
            </a:r>
            <a:r>
              <a:rPr lang="fr-FR" dirty="0" err="1" smtClean="0"/>
              <a:t>const</a:t>
            </a:r>
            <a:r>
              <a:rPr lang="fr-FR" dirty="0" smtClean="0"/>
              <a:t>, let en ES6)</a:t>
            </a:r>
          </a:p>
          <a:p>
            <a:r>
              <a:rPr lang="fr-FR" dirty="0" smtClean="0"/>
              <a:t>Ne pas mettre “use strict” en global.</a:t>
            </a:r>
          </a:p>
          <a:p>
            <a:pPr lvl="1"/>
            <a:r>
              <a:rPr lang="fr-FR" dirty="0" smtClean="0"/>
              <a:t>Pour ne pas changer le mode des autres.</a:t>
            </a:r>
          </a:p>
          <a:p>
            <a:r>
              <a:rPr lang="fr-FR" dirty="0" smtClean="0"/>
              <a:t>Exercice: Tester le concept dans </a:t>
            </a:r>
            <a:r>
              <a:rPr lang="fr-FR" dirty="0" err="1" smtClean="0"/>
              <a:t>devtool</a:t>
            </a:r>
            <a:r>
              <a:rPr lang="fr-FR" dirty="0" smtClean="0"/>
              <a:t>.</a:t>
            </a:r>
          </a:p>
          <a:p>
            <a:pPr lvl="1"/>
            <a:r>
              <a:rPr lang="fr-FR" dirty="0" smtClean="0"/>
              <a:t>Mais pas en interactif (ca ne marche pas)</a:t>
            </a:r>
          </a:p>
          <a:p>
            <a:r>
              <a:rPr lang="fr-FR" dirty="0" smtClean="0"/>
              <a:t>TOUJOURS se mettre en mode strict.</a:t>
            </a:r>
            <a:endParaRPr lang="fr-FR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5013176"/>
            <a:ext cx="1238250" cy="771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275856" y="5784701"/>
            <a:ext cx="4407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Erreur ! (sauf si toto est une variable globale)</a:t>
            </a:r>
            <a:endParaRPr lang="fr-FR" dirty="0"/>
          </a:p>
        </p:txBody>
      </p:sp>
      <p:cxnSp>
        <p:nvCxnSpPr>
          <p:cNvPr id="6" name="Straight Arrow Connector 5"/>
          <p:cNvCxnSpPr>
            <a:endCxn id="4" idx="1"/>
          </p:cNvCxnSpPr>
          <p:nvPr/>
        </p:nvCxnSpPr>
        <p:spPr>
          <a:xfrm>
            <a:off x="2353866" y="5661248"/>
            <a:ext cx="921990" cy="30811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15693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err="1" smtClean="0"/>
              <a:t>Javascript</a:t>
            </a:r>
            <a:r>
              <a:rPr lang="en-NZ" dirty="0" smtClean="0"/>
              <a:t> Rappel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 fontScale="85000" lnSpcReduction="20000"/>
          </a:bodyPr>
          <a:lstStyle/>
          <a:p>
            <a:r>
              <a:rPr lang="en-NZ" dirty="0" smtClean="0"/>
              <a:t>Mot </a:t>
            </a:r>
            <a:r>
              <a:rPr lang="en-NZ" dirty="0" err="1" smtClean="0"/>
              <a:t>clé</a:t>
            </a:r>
            <a:r>
              <a:rPr lang="en-NZ" dirty="0" smtClean="0"/>
              <a:t> </a:t>
            </a:r>
            <a:r>
              <a:rPr lang="en-NZ" b="1" dirty="0" smtClean="0"/>
              <a:t>this</a:t>
            </a:r>
          </a:p>
          <a:p>
            <a:pPr lvl="1"/>
            <a:r>
              <a:rPr lang="en-NZ" dirty="0" smtClean="0"/>
              <a:t>Global</a:t>
            </a:r>
          </a:p>
          <a:p>
            <a:pPr lvl="1"/>
            <a:r>
              <a:rPr lang="en-NZ" dirty="0" smtClean="0"/>
              <a:t>Instance </a:t>
            </a:r>
            <a:r>
              <a:rPr lang="en-NZ" dirty="0" err="1" smtClean="0"/>
              <a:t>d’objet</a:t>
            </a:r>
            <a:endParaRPr lang="en-NZ" dirty="0"/>
          </a:p>
          <a:p>
            <a:r>
              <a:rPr lang="en-NZ" dirty="0" err="1" smtClean="0"/>
              <a:t>Opérateur</a:t>
            </a:r>
            <a:r>
              <a:rPr lang="en-NZ" dirty="0" smtClean="0"/>
              <a:t> </a:t>
            </a:r>
            <a:r>
              <a:rPr lang="en-NZ" b="1" dirty="0" smtClean="0"/>
              <a:t>new</a:t>
            </a:r>
          </a:p>
          <a:p>
            <a:pPr lvl="1"/>
            <a:r>
              <a:rPr lang="en-NZ" dirty="0" smtClean="0"/>
              <a:t>Instantiation </a:t>
            </a:r>
            <a:r>
              <a:rPr lang="en-NZ" dirty="0" err="1" smtClean="0"/>
              <a:t>d’objet</a:t>
            </a:r>
            <a:r>
              <a:rPr lang="en-NZ" dirty="0" smtClean="0"/>
              <a:t> </a:t>
            </a:r>
            <a:r>
              <a:rPr lang="en-NZ" dirty="0" err="1" smtClean="0"/>
              <a:t>typé</a:t>
            </a:r>
            <a:endParaRPr lang="en-NZ" dirty="0" smtClean="0"/>
          </a:p>
          <a:p>
            <a:r>
              <a:rPr lang="en-NZ" b="1" dirty="0" smtClean="0"/>
              <a:t>Prototype</a:t>
            </a:r>
            <a:r>
              <a:rPr lang="en-NZ" dirty="0" smtClean="0"/>
              <a:t> (object </a:t>
            </a:r>
            <a:r>
              <a:rPr lang="en-NZ" dirty="0" err="1" smtClean="0"/>
              <a:t>commun</a:t>
            </a:r>
            <a:r>
              <a:rPr lang="en-NZ" dirty="0" smtClean="0"/>
              <a:t>, </a:t>
            </a:r>
            <a:r>
              <a:rPr lang="en-NZ" dirty="0" err="1" smtClean="0"/>
              <a:t>rattaché</a:t>
            </a:r>
            <a:r>
              <a:rPr lang="en-NZ" dirty="0" smtClean="0"/>
              <a:t> à </a:t>
            </a:r>
            <a:r>
              <a:rPr lang="en-NZ" dirty="0" err="1" smtClean="0"/>
              <a:t>une</a:t>
            </a:r>
            <a:r>
              <a:rPr lang="en-NZ" dirty="0" smtClean="0"/>
              <a:t> instantiation)</a:t>
            </a:r>
          </a:p>
          <a:p>
            <a:r>
              <a:rPr lang="en-NZ" b="1" dirty="0" err="1" smtClean="0"/>
              <a:t>Hoïsting</a:t>
            </a:r>
            <a:endParaRPr lang="en-NZ" b="1" dirty="0" smtClean="0"/>
          </a:p>
          <a:p>
            <a:r>
              <a:rPr lang="en-NZ" b="1" dirty="0" smtClean="0"/>
              <a:t>Arguments</a:t>
            </a:r>
            <a:r>
              <a:rPr lang="en-NZ" dirty="0" smtClean="0"/>
              <a:t> et function “</a:t>
            </a:r>
            <a:r>
              <a:rPr lang="en-NZ" dirty="0" err="1" smtClean="0"/>
              <a:t>varargs</a:t>
            </a:r>
            <a:r>
              <a:rPr lang="en-NZ" dirty="0" smtClean="0"/>
              <a:t>”</a:t>
            </a:r>
          </a:p>
          <a:p>
            <a:r>
              <a:rPr lang="en-NZ" dirty="0" smtClean="0"/>
              <a:t>ES6 (class, extends, array  functions, </a:t>
            </a:r>
            <a:r>
              <a:rPr lang="en-NZ" dirty="0" err="1" smtClean="0"/>
              <a:t>const&amp;let</a:t>
            </a:r>
            <a:r>
              <a:rPr lang="en-NZ" dirty="0" smtClean="0"/>
              <a:t>, </a:t>
            </a:r>
            <a:r>
              <a:rPr lang="en-NZ" dirty="0" err="1" smtClean="0"/>
              <a:t>etc</a:t>
            </a:r>
            <a:r>
              <a:rPr lang="en-NZ" dirty="0" smtClean="0"/>
              <a:t>)</a:t>
            </a:r>
          </a:p>
          <a:p>
            <a:r>
              <a:rPr lang="en-NZ" dirty="0" err="1" smtClean="0"/>
              <a:t>Voir</a:t>
            </a:r>
            <a:r>
              <a:rPr lang="en-NZ" dirty="0" smtClean="0"/>
              <a:t> </a:t>
            </a:r>
            <a:r>
              <a:rPr lang="en-NZ" dirty="0" err="1" smtClean="0"/>
              <a:t>exemple</a:t>
            </a:r>
            <a:r>
              <a:rPr lang="en-NZ" dirty="0" smtClean="0"/>
              <a:t> 2 et 3</a:t>
            </a:r>
          </a:p>
          <a:p>
            <a:endParaRPr lang="en-NZ" dirty="0" smtClean="0"/>
          </a:p>
          <a:p>
            <a:endParaRPr lang="en-NZ" dirty="0" smtClean="0"/>
          </a:p>
          <a:p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20431984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Prototype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7067128" cy="2188840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normAutofit fontScale="70000" lnSpcReduction="20000"/>
          </a:bodyPr>
          <a:lstStyle/>
          <a:p>
            <a:r>
              <a:rPr lang="fr-FR" dirty="0" smtClean="0"/>
              <a:t>Le mot clé </a:t>
            </a:r>
            <a:r>
              <a:rPr lang="fr-FR" b="1" dirty="0" smtClean="0"/>
              <a:t>prototype</a:t>
            </a:r>
            <a:r>
              <a:rPr lang="fr-FR" dirty="0" smtClean="0"/>
              <a:t> n’est compris que si l’objet est une </a:t>
            </a:r>
            <a:r>
              <a:rPr lang="fr-FR" b="1" dirty="0" smtClean="0"/>
              <a:t>fonction constructeur</a:t>
            </a:r>
            <a:r>
              <a:rPr lang="fr-FR" dirty="0" smtClean="0"/>
              <a:t>.</a:t>
            </a:r>
          </a:p>
          <a:p>
            <a:r>
              <a:rPr lang="fr-FR" dirty="0" smtClean="0"/>
              <a:t>Tout objet a une propriété spéciale : </a:t>
            </a:r>
            <a:r>
              <a:rPr lang="fr-FR" b="1" dirty="0" smtClean="0"/>
              <a:t>__proto__</a:t>
            </a:r>
          </a:p>
          <a:p>
            <a:r>
              <a:rPr lang="fr-FR" dirty="0" smtClean="0"/>
              <a:t>Quand on demande une propriété à un objet, si il ne l’a pas alors </a:t>
            </a:r>
            <a:r>
              <a:rPr lang="fr-FR" dirty="0" err="1" smtClean="0"/>
              <a:t>javascript</a:t>
            </a:r>
            <a:r>
              <a:rPr lang="fr-FR" dirty="0" smtClean="0"/>
              <a:t> regarde dans le __proto__ et </a:t>
            </a:r>
            <a:r>
              <a:rPr lang="fr-FR" b="1" dirty="0" smtClean="0"/>
              <a:t>retourne la propriété du proto </a:t>
            </a:r>
            <a:r>
              <a:rPr lang="fr-FR" dirty="0" smtClean="0"/>
              <a:t>si elle existe, et ceci </a:t>
            </a:r>
            <a:r>
              <a:rPr lang="fr-FR" b="1" dirty="0" smtClean="0"/>
              <a:t>récursivement</a:t>
            </a:r>
            <a:r>
              <a:rPr lang="fr-FR" dirty="0" smtClean="0"/>
              <a:t>.</a:t>
            </a:r>
            <a:endParaRPr lang="fr-FR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67544" y="4221088"/>
            <a:ext cx="7067128" cy="218884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A quoi cela sert ?</a:t>
            </a:r>
          </a:p>
          <a:p>
            <a:pPr lvl="1"/>
            <a:r>
              <a:rPr lang="fr-FR" dirty="0" smtClean="0"/>
              <a:t>A </a:t>
            </a:r>
            <a:r>
              <a:rPr lang="fr-FR" b="1" dirty="0" smtClean="0"/>
              <a:t>mutualiser des propriétés </a:t>
            </a:r>
            <a:r>
              <a:rPr lang="fr-FR" dirty="0" smtClean="0"/>
              <a:t>quand il y a plusieurs instance d’un type.</a:t>
            </a:r>
          </a:p>
          <a:p>
            <a:pPr lvl="1"/>
            <a:r>
              <a:rPr lang="fr-FR" dirty="0" smtClean="0"/>
              <a:t>A faire de </a:t>
            </a:r>
            <a:r>
              <a:rPr lang="fr-FR" b="1" dirty="0" smtClean="0"/>
              <a:t>l’héritage</a:t>
            </a:r>
            <a:r>
              <a:rPr lang="fr-FR" dirty="0" smtClean="0"/>
              <a:t>.</a:t>
            </a:r>
          </a:p>
          <a:p>
            <a:pPr lvl="1"/>
            <a:r>
              <a:rPr lang="fr-FR" dirty="0" smtClean="0"/>
              <a:t>Voir exemple 2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596906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Plan du cours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1"/>
          </p:nvPr>
        </p:nvSpPr>
        <p:spPr>
          <a:xfrm>
            <a:off x="467544" y="1268760"/>
            <a:ext cx="4042792" cy="5256584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fr-FR" sz="1100" b="1" dirty="0" smtClean="0"/>
              <a:t>Rappels </a:t>
            </a:r>
            <a:r>
              <a:rPr lang="fr-FR" sz="1100" b="1" dirty="0"/>
              <a:t>JavaScript</a:t>
            </a:r>
          </a:p>
          <a:p>
            <a:pPr lvl="1"/>
            <a:r>
              <a:rPr lang="fr-FR" sz="1050" dirty="0"/>
              <a:t>Composants d'une application Web. HTML5 et CSS3.</a:t>
            </a:r>
          </a:p>
          <a:p>
            <a:pPr lvl="1"/>
            <a:r>
              <a:rPr lang="fr-FR" sz="1050" dirty="0"/>
              <a:t>Outils de développement Web/JavaScript.</a:t>
            </a:r>
          </a:p>
          <a:p>
            <a:pPr lvl="1"/>
            <a:r>
              <a:rPr lang="fr-FR" sz="1050" dirty="0"/>
              <a:t>Moteurs de rendu HTML et JavaScript. DOM, BOM.</a:t>
            </a:r>
          </a:p>
          <a:p>
            <a:pPr lvl="1"/>
            <a:r>
              <a:rPr lang="fr-FR" sz="1050" dirty="0"/>
              <a:t>JavaScript rappels : prototypes, closures et callbacks</a:t>
            </a:r>
          </a:p>
          <a:p>
            <a:pPr lvl="1"/>
            <a:r>
              <a:rPr lang="fr-FR" sz="1050" dirty="0"/>
              <a:t>Rappels sur les concepts objet en JavaScript</a:t>
            </a:r>
          </a:p>
          <a:p>
            <a:pPr lvl="1"/>
            <a:r>
              <a:rPr lang="fr-FR" sz="1050" dirty="0"/>
              <a:t>Application Ajax orientée REST</a:t>
            </a:r>
          </a:p>
          <a:p>
            <a:r>
              <a:rPr lang="fr-FR" sz="1100" b="1" dirty="0"/>
              <a:t>Exercice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FR" sz="1100" b="1" dirty="0" smtClean="0"/>
              <a:t>Présentation </a:t>
            </a:r>
            <a:r>
              <a:rPr lang="fr-FR" sz="1100" b="1" dirty="0"/>
              <a:t>du framework AngularJS</a:t>
            </a:r>
          </a:p>
          <a:p>
            <a:pPr lvl="1"/>
            <a:r>
              <a:rPr lang="fr-FR" sz="1050" dirty="0"/>
              <a:t>AngularJS, positionnement : jQuery, ExtJS...</a:t>
            </a:r>
          </a:p>
          <a:p>
            <a:pPr lvl="1"/>
            <a:r>
              <a:rPr lang="fr-FR" sz="1050" dirty="0"/>
              <a:t>Intégration. Compatibilité, versions, documentation</a:t>
            </a:r>
          </a:p>
          <a:p>
            <a:pPr lvl="1"/>
            <a:r>
              <a:rPr lang="fr-FR" sz="1050" dirty="0"/>
              <a:t>Fonctionnalités et principes généraux</a:t>
            </a:r>
          </a:p>
          <a:p>
            <a:pPr lvl="1"/>
            <a:r>
              <a:rPr lang="fr-FR" sz="1050" dirty="0"/>
              <a:t>Directives AngularsJS, compilateur HTML</a:t>
            </a:r>
          </a:p>
          <a:p>
            <a:pPr lvl="1"/>
            <a:r>
              <a:rPr lang="fr-FR" sz="1050" dirty="0"/>
              <a:t>Expressions. Data-Binding bidirectionnel. </a:t>
            </a:r>
            <a:r>
              <a:rPr lang="fr-FR" sz="1050" dirty="0" smtClean="0"/>
              <a:t>Filtres</a:t>
            </a:r>
          </a:p>
          <a:p>
            <a:r>
              <a:rPr lang="fr-FR" sz="1100" b="1" dirty="0" smtClean="0"/>
              <a:t>Exercice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FR" sz="1100" b="1" dirty="0" smtClean="0"/>
              <a:t>Contrôleurs </a:t>
            </a:r>
            <a:r>
              <a:rPr lang="fr-FR" sz="1100" b="1" dirty="0"/>
              <a:t>et gestion des scopes</a:t>
            </a:r>
          </a:p>
          <a:p>
            <a:pPr lvl="1"/>
            <a:r>
              <a:rPr lang="fr-FR" sz="1050" dirty="0"/>
              <a:t>Création et utilisation des contrôleurs</a:t>
            </a:r>
          </a:p>
          <a:p>
            <a:pPr lvl="1"/>
            <a:r>
              <a:rPr lang="fr-FR" sz="1050" dirty="0"/>
              <a:t>Gestion du contexte, la variable $scope</a:t>
            </a:r>
          </a:p>
          <a:p>
            <a:pPr lvl="1"/>
            <a:r>
              <a:rPr lang="fr-FR" sz="1050" dirty="0"/>
              <a:t>Propagation des événements. API. Dirty Checking</a:t>
            </a:r>
          </a:p>
          <a:p>
            <a:pPr lvl="1"/>
            <a:r>
              <a:rPr lang="fr-FR" sz="1050" dirty="0"/>
              <a:t>Traitement et validation des formulaires</a:t>
            </a:r>
          </a:p>
          <a:p>
            <a:r>
              <a:rPr lang="fr-FR" sz="1100" b="1" dirty="0"/>
              <a:t>Exercice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FR" sz="1100" b="1" dirty="0" smtClean="0"/>
              <a:t>Module </a:t>
            </a:r>
            <a:r>
              <a:rPr lang="fr-FR" sz="1100" b="1" dirty="0"/>
              <a:t>et injection de dépendance</a:t>
            </a:r>
          </a:p>
          <a:p>
            <a:pPr lvl="1"/>
            <a:r>
              <a:rPr lang="fr-FR" sz="1050" dirty="0"/>
              <a:t>Fonctionnalités de l'objet angular</a:t>
            </a:r>
          </a:p>
          <a:p>
            <a:pPr lvl="1"/>
            <a:r>
              <a:rPr lang="fr-FR" sz="1050" dirty="0"/>
              <a:t>Principe de l'injection de dépendance</a:t>
            </a:r>
          </a:p>
          <a:p>
            <a:pPr lvl="1"/>
            <a:r>
              <a:rPr lang="fr-FR" sz="1050" dirty="0"/>
              <a:t>Notion de module. Configuration</a:t>
            </a:r>
          </a:p>
          <a:p>
            <a:pPr lvl="1"/>
            <a:r>
              <a:rPr lang="fr-FR" sz="1050" dirty="0"/>
              <a:t>Découper son application</a:t>
            </a:r>
          </a:p>
          <a:p>
            <a:r>
              <a:rPr lang="fr-FR" sz="1100" b="1" dirty="0" smtClean="0"/>
              <a:t>Exercice</a:t>
            </a:r>
            <a:endParaRPr lang="fr-FR" sz="1100" dirty="0"/>
          </a:p>
        </p:txBody>
      </p:sp>
      <p:sp>
        <p:nvSpPr>
          <p:cNvPr id="5" name="Espace réservé du contenu 4"/>
          <p:cNvSpPr>
            <a:spLocks noGrp="1"/>
          </p:cNvSpPr>
          <p:nvPr>
            <p:ph sz="half" idx="2"/>
          </p:nvPr>
        </p:nvSpPr>
        <p:spPr>
          <a:xfrm>
            <a:off x="4644008" y="1412776"/>
            <a:ext cx="4028256" cy="4752528"/>
          </a:xfrm>
        </p:spPr>
        <p:txBody>
          <a:bodyPr>
            <a:normAutofit fontScale="47500" lnSpcReduction="2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fr-FR" b="1" dirty="0" smtClean="0"/>
              <a:t>Définition </a:t>
            </a:r>
            <a:r>
              <a:rPr lang="fr-FR" b="1" dirty="0"/>
              <a:t>des </a:t>
            </a:r>
            <a:r>
              <a:rPr lang="fr-FR" b="1" dirty="0" smtClean="0"/>
              <a:t>routes</a:t>
            </a:r>
          </a:p>
          <a:p>
            <a:pPr lvl="1"/>
            <a:r>
              <a:rPr lang="fr-FR" dirty="0" smtClean="0"/>
              <a:t>Routing</a:t>
            </a:r>
            <a:r>
              <a:rPr lang="fr-FR" dirty="0"/>
              <a:t>. API ($routeProvider). Le </a:t>
            </a:r>
            <a:r>
              <a:rPr lang="fr-FR" dirty="0" smtClean="0"/>
              <a:t>« </a:t>
            </a:r>
            <a:r>
              <a:rPr lang="fr-FR" dirty="0" err="1" smtClean="0"/>
              <a:t>deep</a:t>
            </a:r>
            <a:r>
              <a:rPr lang="fr-FR" dirty="0" smtClean="0"/>
              <a:t> </a:t>
            </a:r>
            <a:r>
              <a:rPr lang="fr-FR" dirty="0" err="1" smtClean="0"/>
              <a:t>linking</a:t>
            </a:r>
            <a:r>
              <a:rPr lang="fr-FR" dirty="0" smtClean="0"/>
              <a:t> » </a:t>
            </a:r>
          </a:p>
          <a:p>
            <a:pPr lvl="1"/>
            <a:r>
              <a:rPr lang="fr-FR" dirty="0" smtClean="0"/>
              <a:t>Historique </a:t>
            </a:r>
            <a:r>
              <a:rPr lang="fr-FR" dirty="0"/>
              <a:t>et accès aux paramètres de </a:t>
            </a:r>
            <a:r>
              <a:rPr lang="fr-FR" dirty="0" smtClean="0"/>
              <a:t>l'URL</a:t>
            </a:r>
          </a:p>
          <a:p>
            <a:pPr lvl="1"/>
            <a:r>
              <a:rPr lang="fr-FR" dirty="0" smtClean="0"/>
              <a:t>Utilisation </a:t>
            </a:r>
            <a:r>
              <a:rPr lang="fr-FR" dirty="0"/>
              <a:t>de $location et $routParams. Modes Hashbang et </a:t>
            </a:r>
            <a:r>
              <a:rPr lang="fr-FR" dirty="0" smtClean="0"/>
              <a:t>HTML5</a:t>
            </a:r>
          </a:p>
          <a:p>
            <a:pPr lvl="1"/>
            <a:r>
              <a:rPr lang="fr-FR" dirty="0" smtClean="0"/>
              <a:t>Prétraitement </a:t>
            </a:r>
            <a:r>
              <a:rPr lang="fr-FR" dirty="0"/>
              <a:t>des vues. Utilisation des "fragments"</a:t>
            </a:r>
          </a:p>
          <a:p>
            <a:r>
              <a:rPr lang="fr-FR" b="1" dirty="0" smtClean="0"/>
              <a:t>Exercice</a:t>
            </a:r>
          </a:p>
          <a:p>
            <a:pPr marL="0" indent="0">
              <a:buNone/>
            </a:pPr>
            <a:endParaRPr lang="fr-FR" b="1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fr-FR" b="1" dirty="0" smtClean="0"/>
              <a:t>Fonctionnalité </a:t>
            </a:r>
            <a:r>
              <a:rPr lang="fr-FR" b="1" dirty="0"/>
              <a:t>de données, Echange </a:t>
            </a:r>
            <a:r>
              <a:rPr lang="fr-FR" b="1" dirty="0" smtClean="0"/>
              <a:t>Serveur</a:t>
            </a:r>
          </a:p>
          <a:p>
            <a:pPr lvl="1"/>
            <a:r>
              <a:rPr lang="fr-FR" dirty="0" smtClean="0"/>
              <a:t>API </a:t>
            </a:r>
            <a:r>
              <a:rPr lang="fr-FR" dirty="0"/>
              <a:t>($provide, $injector). Création de </a:t>
            </a:r>
            <a:r>
              <a:rPr lang="fr-FR" dirty="0" smtClean="0"/>
              <a:t>provider</a:t>
            </a:r>
          </a:p>
          <a:p>
            <a:pPr lvl="1"/>
            <a:r>
              <a:rPr lang="fr-FR" dirty="0" smtClean="0"/>
              <a:t>Les </a:t>
            </a:r>
            <a:r>
              <a:rPr lang="fr-FR" dirty="0"/>
              <a:t>méthodes : Service, Factory, Provider, </a:t>
            </a:r>
            <a:r>
              <a:rPr lang="fr-FR" dirty="0" smtClean="0"/>
              <a:t>Value</a:t>
            </a:r>
          </a:p>
          <a:p>
            <a:pPr lvl="1"/>
            <a:r>
              <a:rPr lang="fr-FR" dirty="0" smtClean="0"/>
              <a:t>Requête </a:t>
            </a:r>
            <a:r>
              <a:rPr lang="fr-FR" dirty="0"/>
              <a:t>Ajax avec le service $http. Intégration REST avec le service $resource. WebSockets. API </a:t>
            </a:r>
            <a:r>
              <a:rPr lang="fr-FR" dirty="0" smtClean="0"/>
              <a:t>Promise</a:t>
            </a:r>
          </a:p>
          <a:p>
            <a:pPr lvl="1"/>
            <a:r>
              <a:rPr lang="fr-FR" dirty="0" smtClean="0"/>
              <a:t>Intégration </a:t>
            </a:r>
            <a:r>
              <a:rPr lang="fr-FR" dirty="0"/>
              <a:t>avec Node.js</a:t>
            </a:r>
          </a:p>
          <a:p>
            <a:r>
              <a:rPr lang="fr-FR" b="1" dirty="0"/>
              <a:t>Exercice </a:t>
            </a:r>
            <a:endParaRPr lang="fr-FR" b="1" dirty="0" smtClean="0"/>
          </a:p>
          <a:p>
            <a:pPr marL="457200" lvl="1" indent="0">
              <a:buNone/>
            </a:pPr>
            <a:endParaRPr lang="fr-FR" b="1" dirty="0"/>
          </a:p>
          <a:p>
            <a:pPr>
              <a:buFont typeface="Wingdings" panose="05000000000000000000" pitchFamily="2" charset="2"/>
              <a:buChar char="Ø"/>
            </a:pPr>
            <a:r>
              <a:rPr lang="fr-FR" b="1" dirty="0" smtClean="0"/>
              <a:t>Intégration </a:t>
            </a:r>
            <a:r>
              <a:rPr lang="fr-FR" b="1" dirty="0"/>
              <a:t>des tests </a:t>
            </a:r>
            <a:r>
              <a:rPr lang="fr-FR" b="1" dirty="0" smtClean="0"/>
              <a:t>automatisés</a:t>
            </a:r>
          </a:p>
          <a:p>
            <a:pPr lvl="1"/>
            <a:r>
              <a:rPr lang="fr-FR" sz="2300" dirty="0" smtClean="0"/>
              <a:t>Utilitaires </a:t>
            </a:r>
            <a:r>
              <a:rPr lang="fr-FR" sz="2300" dirty="0"/>
              <a:t>de test : Jasmine. Angular-scenario. Test : contrôleurs, services... Utilisation avec </a:t>
            </a:r>
            <a:r>
              <a:rPr lang="fr-FR" sz="2300" dirty="0" smtClean="0"/>
              <a:t>Karma</a:t>
            </a:r>
          </a:p>
          <a:p>
            <a:pPr lvl="1"/>
            <a:r>
              <a:rPr lang="fr-FR" sz="2300" dirty="0" smtClean="0"/>
              <a:t>End </a:t>
            </a:r>
            <a:r>
              <a:rPr lang="fr-FR" sz="2300" dirty="0"/>
              <a:t>to End Testing : interface utilisateur</a:t>
            </a:r>
          </a:p>
          <a:p>
            <a:r>
              <a:rPr lang="fr-FR" b="1" dirty="0"/>
              <a:t>Exercice </a:t>
            </a:r>
            <a:endParaRPr lang="fr-FR" b="1" dirty="0" smtClean="0"/>
          </a:p>
          <a:p>
            <a:pPr marL="0" indent="0">
              <a:buNone/>
            </a:pPr>
            <a:endParaRPr lang="fr-FR" dirty="0"/>
          </a:p>
          <a:p>
            <a:pPr>
              <a:buFont typeface="Wingdings" panose="05000000000000000000" pitchFamily="2" charset="2"/>
              <a:buChar char="Ø"/>
            </a:pPr>
            <a:r>
              <a:rPr lang="fr-FR" b="1" dirty="0" smtClean="0"/>
              <a:t>Bonnes </a:t>
            </a:r>
            <a:r>
              <a:rPr lang="fr-FR" b="1" dirty="0"/>
              <a:t>pratiques et </a:t>
            </a:r>
            <a:r>
              <a:rPr lang="fr-FR" b="1" dirty="0" smtClean="0"/>
              <a:t>outils</a:t>
            </a:r>
          </a:p>
          <a:p>
            <a:pPr lvl="1"/>
            <a:r>
              <a:rPr lang="fr-FR" dirty="0" smtClean="0"/>
              <a:t>Yeoman</a:t>
            </a:r>
            <a:r>
              <a:rPr lang="fr-FR" dirty="0"/>
              <a:t>, optimisation du </a:t>
            </a:r>
            <a:r>
              <a:rPr lang="fr-FR" dirty="0" smtClean="0"/>
              <a:t>développement</a:t>
            </a:r>
          </a:p>
          <a:p>
            <a:pPr lvl="1"/>
            <a:r>
              <a:rPr lang="fr-FR" dirty="0" smtClean="0"/>
              <a:t>Internationalisation </a:t>
            </a:r>
            <a:r>
              <a:rPr lang="fr-FR" dirty="0"/>
              <a:t>(I18N), mise en </a:t>
            </a:r>
            <a:r>
              <a:rPr lang="fr-FR" dirty="0" smtClean="0"/>
              <a:t>œuvre</a:t>
            </a:r>
          </a:p>
          <a:p>
            <a:r>
              <a:rPr lang="fr-FR" b="1" dirty="0" smtClean="0"/>
              <a:t>Démonstration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1733473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Javascript</a:t>
            </a:r>
            <a:r>
              <a:rPr lang="fr-FR" dirty="0" smtClean="0"/>
              <a:t> définitions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4258816" cy="2260848"/>
          </a:xfr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>
            <a:normAutofit fontScale="62500" lnSpcReduction="20000"/>
          </a:bodyPr>
          <a:lstStyle/>
          <a:p>
            <a:r>
              <a:rPr lang="en-NZ" b="1" dirty="0" err="1" smtClean="0"/>
              <a:t>Callback</a:t>
            </a:r>
            <a:r>
              <a:rPr lang="en-NZ" b="1" dirty="0" smtClean="0"/>
              <a:t> : </a:t>
            </a:r>
            <a:r>
              <a:rPr lang="en-NZ" dirty="0" smtClean="0"/>
              <a:t>function argument </a:t>
            </a:r>
            <a:r>
              <a:rPr lang="en-NZ" dirty="0" err="1" smtClean="0"/>
              <a:t>d’une</a:t>
            </a:r>
            <a:r>
              <a:rPr lang="en-NZ" dirty="0" smtClean="0"/>
              <a:t> </a:t>
            </a:r>
            <a:r>
              <a:rPr lang="en-NZ" dirty="0" err="1" smtClean="0"/>
              <a:t>fonction</a:t>
            </a:r>
            <a:endParaRPr lang="en-NZ" dirty="0" smtClean="0"/>
          </a:p>
          <a:p>
            <a:r>
              <a:rPr lang="en-NZ" b="1" dirty="0" smtClean="0"/>
              <a:t>Variable </a:t>
            </a:r>
            <a:r>
              <a:rPr lang="en-NZ" b="1" dirty="0" err="1" smtClean="0"/>
              <a:t>externe</a:t>
            </a:r>
            <a:r>
              <a:rPr lang="en-NZ" b="1" dirty="0" smtClean="0"/>
              <a:t> : </a:t>
            </a:r>
            <a:r>
              <a:rPr lang="en-NZ" dirty="0" smtClean="0"/>
              <a:t>variable non </a:t>
            </a:r>
            <a:r>
              <a:rPr lang="en-NZ" dirty="0" err="1" smtClean="0"/>
              <a:t>définie</a:t>
            </a:r>
            <a:r>
              <a:rPr lang="en-NZ" dirty="0" smtClean="0"/>
              <a:t> </a:t>
            </a:r>
            <a:r>
              <a:rPr lang="en-NZ" dirty="0" err="1" smtClean="0"/>
              <a:t>en</a:t>
            </a:r>
            <a:r>
              <a:rPr lang="en-NZ" dirty="0" smtClean="0"/>
              <a:t> </a:t>
            </a:r>
            <a:r>
              <a:rPr lang="en-NZ" dirty="0" err="1" smtClean="0"/>
              <a:t>paramètre</a:t>
            </a:r>
            <a:r>
              <a:rPr lang="en-NZ" dirty="0" smtClean="0"/>
              <a:t> de la function et non locale à la function.</a:t>
            </a:r>
          </a:p>
          <a:p>
            <a:r>
              <a:rPr lang="en-NZ" b="1" dirty="0" smtClean="0"/>
              <a:t>Closure : </a:t>
            </a:r>
            <a:r>
              <a:rPr lang="en-NZ" dirty="0"/>
              <a:t>function </a:t>
            </a:r>
            <a:r>
              <a:rPr lang="en-NZ" dirty="0" err="1"/>
              <a:t>utilisant</a:t>
            </a:r>
            <a:r>
              <a:rPr lang="en-NZ" dirty="0"/>
              <a:t> des variables </a:t>
            </a:r>
            <a:r>
              <a:rPr lang="en-NZ" dirty="0" err="1"/>
              <a:t>externes</a:t>
            </a:r>
            <a:r>
              <a:rPr lang="en-NZ" dirty="0"/>
              <a:t> non </a:t>
            </a:r>
            <a:r>
              <a:rPr lang="en-NZ" dirty="0" err="1" smtClean="0"/>
              <a:t>globales</a:t>
            </a:r>
            <a:r>
              <a:rPr lang="en-NZ" dirty="0"/>
              <a:t> </a:t>
            </a:r>
            <a:r>
              <a:rPr lang="en-NZ" dirty="0" err="1" smtClean="0"/>
              <a:t>privées</a:t>
            </a:r>
            <a:r>
              <a:rPr lang="en-NZ" dirty="0" smtClean="0"/>
              <a:t>.</a:t>
            </a:r>
            <a:endParaRPr lang="en-NZ" dirty="0"/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2564904"/>
            <a:ext cx="3457575" cy="330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802099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err="1" smtClean="0"/>
              <a:t>Typage</a:t>
            </a:r>
            <a:r>
              <a:rPr lang="en-NZ" dirty="0" smtClean="0"/>
              <a:t> </a:t>
            </a:r>
            <a:r>
              <a:rPr lang="en-NZ" dirty="0" err="1" smtClean="0"/>
              <a:t>d’objet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/>
          <a:lstStyle/>
          <a:p>
            <a:r>
              <a:rPr lang="en-NZ" dirty="0" err="1" smtClean="0"/>
              <a:t>Déclaration</a:t>
            </a:r>
            <a:r>
              <a:rPr lang="en-NZ" dirty="0" smtClean="0"/>
              <a:t>  </a:t>
            </a:r>
            <a:r>
              <a:rPr lang="en-NZ" dirty="0" err="1" smtClean="0"/>
              <a:t>littérale</a:t>
            </a:r>
            <a:r>
              <a:rPr lang="en-NZ" dirty="0" smtClean="0"/>
              <a:t>: </a:t>
            </a:r>
          </a:p>
          <a:p>
            <a:endParaRPr lang="en-NZ" dirty="0"/>
          </a:p>
          <a:p>
            <a:endParaRPr lang="en-NZ" dirty="0" smtClean="0"/>
          </a:p>
          <a:p>
            <a:r>
              <a:rPr lang="en-NZ" dirty="0" err="1" smtClean="0"/>
              <a:t>Déclaration</a:t>
            </a:r>
            <a:r>
              <a:rPr lang="en-NZ" dirty="0" smtClean="0"/>
              <a:t> par type</a:t>
            </a:r>
            <a:endParaRPr lang="fr-FR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2204864"/>
            <a:ext cx="6522531" cy="936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3407" y="3938588"/>
            <a:ext cx="4369828" cy="21547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646402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err="1" smtClean="0"/>
              <a:t>Copie</a:t>
            </a:r>
            <a:r>
              <a:rPr lang="en-NZ" dirty="0" smtClean="0"/>
              <a:t> </a:t>
            </a:r>
            <a:r>
              <a:rPr lang="en-NZ" dirty="0" err="1" smtClean="0"/>
              <a:t>d’objet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19672" y="1484784"/>
            <a:ext cx="3960440" cy="4608512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normAutofit fontScale="92500"/>
          </a:bodyPr>
          <a:lstStyle/>
          <a:p>
            <a:r>
              <a:rPr lang="en-NZ" dirty="0" smtClean="0"/>
              <a:t>Par </a:t>
            </a:r>
            <a:r>
              <a:rPr lang="en-NZ" dirty="0" err="1" smtClean="0"/>
              <a:t>valeur</a:t>
            </a:r>
            <a:r>
              <a:rPr lang="en-NZ" dirty="0" smtClean="0"/>
              <a:t> (pour les types simples : undefined, null, numbers, string, </a:t>
            </a:r>
            <a:r>
              <a:rPr lang="en-NZ" dirty="0" err="1" smtClean="0"/>
              <a:t>booléens</a:t>
            </a:r>
            <a:r>
              <a:rPr lang="en-NZ" dirty="0" smtClean="0"/>
              <a:t>, </a:t>
            </a:r>
            <a:r>
              <a:rPr lang="en-NZ" dirty="0" err="1" smtClean="0"/>
              <a:t>NaN</a:t>
            </a:r>
            <a:r>
              <a:rPr lang="en-NZ" dirty="0" smtClean="0"/>
              <a:t>, etc.)</a:t>
            </a:r>
          </a:p>
          <a:p>
            <a:endParaRPr lang="en-NZ" dirty="0"/>
          </a:p>
          <a:p>
            <a:endParaRPr lang="en-NZ" dirty="0" smtClean="0"/>
          </a:p>
          <a:p>
            <a:r>
              <a:rPr lang="en-NZ" dirty="0" smtClean="0"/>
              <a:t>Par </a:t>
            </a:r>
            <a:r>
              <a:rPr lang="en-NZ" dirty="0" err="1" smtClean="0"/>
              <a:t>référence</a:t>
            </a:r>
            <a:r>
              <a:rPr lang="en-NZ" dirty="0" smtClean="0"/>
              <a:t> (pour les </a:t>
            </a:r>
            <a:r>
              <a:rPr lang="en-NZ" dirty="0" err="1" smtClean="0"/>
              <a:t>objets</a:t>
            </a:r>
            <a:r>
              <a:rPr lang="en-NZ" dirty="0" smtClean="0"/>
              <a:t> complexes)</a:t>
            </a:r>
          </a:p>
          <a:p>
            <a:endParaRPr lang="fr-FR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404664"/>
            <a:ext cx="981075" cy="3543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00" y="1556792"/>
            <a:ext cx="2160240" cy="43356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999508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Clone </a:t>
            </a:r>
            <a:r>
              <a:rPr lang="en-NZ" dirty="0" err="1" smtClean="0"/>
              <a:t>d’objets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>
            <a:normAutofit fontScale="92500" lnSpcReduction="20000"/>
          </a:bodyPr>
          <a:lstStyle/>
          <a:p>
            <a:r>
              <a:rPr lang="en-NZ" dirty="0" smtClean="0"/>
              <a:t>Clone = </a:t>
            </a:r>
            <a:r>
              <a:rPr lang="en-NZ" dirty="0" err="1" smtClean="0"/>
              <a:t>copie</a:t>
            </a:r>
            <a:r>
              <a:rPr lang="en-NZ" dirty="0" smtClean="0"/>
              <a:t> par </a:t>
            </a:r>
            <a:r>
              <a:rPr lang="en-NZ" dirty="0" err="1" smtClean="0"/>
              <a:t>valeur</a:t>
            </a:r>
            <a:endParaRPr lang="en-NZ" dirty="0" smtClean="0"/>
          </a:p>
          <a:p>
            <a:r>
              <a:rPr lang="en-NZ" dirty="0" smtClean="0"/>
              <a:t>Clone </a:t>
            </a:r>
            <a:r>
              <a:rPr lang="en-NZ" b="1" dirty="0" err="1" smtClean="0"/>
              <a:t>profond</a:t>
            </a:r>
            <a:r>
              <a:rPr lang="en-NZ" dirty="0" smtClean="0"/>
              <a:t> (deep) vs Clone </a:t>
            </a:r>
            <a:r>
              <a:rPr lang="en-NZ" b="1" dirty="0" err="1" smtClean="0"/>
              <a:t>peu</a:t>
            </a:r>
            <a:r>
              <a:rPr lang="en-NZ" b="1" dirty="0" smtClean="0"/>
              <a:t> </a:t>
            </a:r>
            <a:r>
              <a:rPr lang="en-NZ" b="1" dirty="0" err="1" smtClean="0"/>
              <a:t>profond</a:t>
            </a:r>
            <a:r>
              <a:rPr lang="en-NZ" b="1" dirty="0" smtClean="0"/>
              <a:t> </a:t>
            </a:r>
            <a:r>
              <a:rPr lang="en-NZ" dirty="0" smtClean="0"/>
              <a:t>(shallow)</a:t>
            </a:r>
          </a:p>
          <a:p>
            <a:r>
              <a:rPr lang="en-NZ" dirty="0" smtClean="0"/>
              <a:t>Clone </a:t>
            </a:r>
            <a:r>
              <a:rPr lang="en-NZ" dirty="0" err="1" smtClean="0"/>
              <a:t>profond</a:t>
            </a:r>
            <a:r>
              <a:rPr lang="en-NZ" dirty="0" smtClean="0"/>
              <a:t> :</a:t>
            </a:r>
          </a:p>
          <a:p>
            <a:pPr lvl="1"/>
            <a:r>
              <a:rPr lang="en-NZ" dirty="0" smtClean="0"/>
              <a:t>Long (</a:t>
            </a:r>
            <a:r>
              <a:rPr lang="en-NZ" dirty="0" err="1" smtClean="0"/>
              <a:t>récursif</a:t>
            </a:r>
            <a:r>
              <a:rPr lang="en-NZ" dirty="0" smtClean="0"/>
              <a:t>)</a:t>
            </a:r>
          </a:p>
          <a:p>
            <a:pPr lvl="1"/>
            <a:r>
              <a:rPr lang="en-NZ" dirty="0" err="1" smtClean="0"/>
              <a:t>Compliqué</a:t>
            </a:r>
            <a:r>
              <a:rPr lang="en-NZ" dirty="0" smtClean="0"/>
              <a:t> à </a:t>
            </a:r>
            <a:r>
              <a:rPr lang="en-NZ" dirty="0" err="1" smtClean="0"/>
              <a:t>gérer</a:t>
            </a:r>
            <a:r>
              <a:rPr lang="en-NZ" dirty="0" smtClean="0"/>
              <a:t> pour les </a:t>
            </a:r>
            <a:r>
              <a:rPr lang="en-NZ" dirty="0" err="1" smtClean="0"/>
              <a:t>références</a:t>
            </a:r>
            <a:r>
              <a:rPr lang="en-NZ" dirty="0" smtClean="0"/>
              <a:t> </a:t>
            </a:r>
            <a:r>
              <a:rPr lang="en-NZ" dirty="0" err="1" smtClean="0"/>
              <a:t>circulaires</a:t>
            </a:r>
            <a:endParaRPr lang="en-NZ" dirty="0" smtClean="0"/>
          </a:p>
          <a:p>
            <a:pPr lvl="1"/>
            <a:r>
              <a:rPr lang="en-NZ" dirty="0" err="1" smtClean="0"/>
              <a:t>Prend</a:t>
            </a:r>
            <a:r>
              <a:rPr lang="en-NZ" dirty="0" smtClean="0"/>
              <a:t> de la </a:t>
            </a:r>
            <a:r>
              <a:rPr lang="en-NZ" dirty="0" err="1" smtClean="0"/>
              <a:t>mémoire</a:t>
            </a:r>
            <a:endParaRPr lang="en-NZ" dirty="0" smtClean="0"/>
          </a:p>
          <a:p>
            <a:r>
              <a:rPr lang="en-NZ" dirty="0" smtClean="0"/>
              <a:t>Clone </a:t>
            </a:r>
            <a:r>
              <a:rPr lang="en-NZ" dirty="0" err="1" smtClean="0"/>
              <a:t>peu</a:t>
            </a:r>
            <a:r>
              <a:rPr lang="en-NZ" dirty="0" smtClean="0"/>
              <a:t> </a:t>
            </a:r>
            <a:r>
              <a:rPr lang="en-NZ" dirty="0" err="1" smtClean="0"/>
              <a:t>profond</a:t>
            </a:r>
            <a:endParaRPr lang="en-NZ" dirty="0" smtClean="0"/>
          </a:p>
          <a:p>
            <a:pPr lvl="1"/>
            <a:r>
              <a:rPr lang="en-NZ" dirty="0" smtClean="0"/>
              <a:t>Pas exact</a:t>
            </a:r>
          </a:p>
          <a:p>
            <a:pPr lvl="1"/>
            <a:r>
              <a:rPr lang="en-NZ" dirty="0" err="1" smtClean="0"/>
              <a:t>Rapide</a:t>
            </a:r>
            <a:r>
              <a:rPr lang="en-NZ" dirty="0" smtClean="0"/>
              <a:t> et </a:t>
            </a:r>
            <a:r>
              <a:rPr lang="en-NZ" dirty="0" err="1" smtClean="0"/>
              <a:t>sûr</a:t>
            </a:r>
            <a:endParaRPr lang="en-NZ" dirty="0" smtClean="0"/>
          </a:p>
        </p:txBody>
      </p:sp>
    </p:spTree>
    <p:extLst>
      <p:ext uri="{BB962C8B-B14F-4D97-AF65-F5344CB8AC3E}">
        <p14:creationId xmlns:p14="http://schemas.microsoft.com/office/powerpoint/2010/main" val="17585825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err="1" smtClean="0"/>
              <a:t>Vocabulaire</a:t>
            </a:r>
            <a:r>
              <a:rPr lang="en-NZ" dirty="0" smtClean="0"/>
              <a:t> </a:t>
            </a:r>
            <a:r>
              <a:rPr lang="en-NZ" dirty="0" err="1" smtClean="0"/>
              <a:t>Javascript</a:t>
            </a:r>
            <a:r>
              <a:rPr lang="en-NZ" dirty="0" smtClean="0"/>
              <a:t> objet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/>
          <a:lstStyle/>
          <a:p>
            <a:r>
              <a:rPr lang="en-NZ" dirty="0" smtClean="0"/>
              <a:t>Objet</a:t>
            </a:r>
          </a:p>
          <a:p>
            <a:pPr lvl="1"/>
            <a:r>
              <a:rPr lang="en-NZ" dirty="0" err="1" smtClean="0"/>
              <a:t>Propriétés</a:t>
            </a:r>
            <a:r>
              <a:rPr lang="en-NZ" dirty="0"/>
              <a:t> </a:t>
            </a:r>
            <a:r>
              <a:rPr lang="en-NZ" dirty="0" smtClean="0"/>
              <a:t>et </a:t>
            </a:r>
            <a:r>
              <a:rPr lang="en-NZ" dirty="0" err="1" smtClean="0"/>
              <a:t>valeur</a:t>
            </a:r>
            <a:r>
              <a:rPr lang="en-NZ" dirty="0" smtClean="0"/>
              <a:t> de </a:t>
            </a:r>
            <a:r>
              <a:rPr lang="en-NZ" dirty="0" err="1" smtClean="0"/>
              <a:t>propriété</a:t>
            </a:r>
            <a:endParaRPr lang="en-NZ" dirty="0" smtClean="0"/>
          </a:p>
          <a:p>
            <a:r>
              <a:rPr lang="en-NZ" dirty="0" smtClean="0"/>
              <a:t>Type : Nom </a:t>
            </a:r>
            <a:r>
              <a:rPr lang="en-NZ" dirty="0" err="1" smtClean="0"/>
              <a:t>donné</a:t>
            </a:r>
            <a:r>
              <a:rPr lang="en-NZ" dirty="0" smtClean="0"/>
              <a:t> à un objet </a:t>
            </a:r>
            <a:r>
              <a:rPr lang="en-NZ" dirty="0" err="1" smtClean="0"/>
              <a:t>instancié</a:t>
            </a:r>
            <a:r>
              <a:rPr lang="en-NZ" dirty="0" smtClean="0"/>
              <a:t>.</a:t>
            </a:r>
          </a:p>
          <a:p>
            <a:r>
              <a:rPr lang="en-NZ" dirty="0" err="1" smtClean="0"/>
              <a:t>Méthodes</a:t>
            </a:r>
            <a:r>
              <a:rPr lang="en-NZ" dirty="0" smtClean="0"/>
              <a:t> : </a:t>
            </a:r>
            <a:r>
              <a:rPr lang="en-NZ" dirty="0" err="1" smtClean="0"/>
              <a:t>propriété</a:t>
            </a:r>
            <a:r>
              <a:rPr lang="en-NZ" dirty="0" smtClean="0"/>
              <a:t> </a:t>
            </a:r>
            <a:r>
              <a:rPr lang="en-NZ" dirty="0" err="1" smtClean="0"/>
              <a:t>contenant</a:t>
            </a:r>
            <a:r>
              <a:rPr lang="en-NZ" dirty="0" smtClean="0"/>
              <a:t> </a:t>
            </a:r>
            <a:r>
              <a:rPr lang="en-NZ" dirty="0" err="1" smtClean="0"/>
              <a:t>une</a:t>
            </a:r>
            <a:r>
              <a:rPr lang="en-NZ" dirty="0" smtClean="0"/>
              <a:t> </a:t>
            </a:r>
            <a:r>
              <a:rPr lang="en-NZ" dirty="0" err="1" smtClean="0"/>
              <a:t>fonction</a:t>
            </a:r>
            <a:endParaRPr lang="en-NZ" dirty="0" smtClean="0"/>
          </a:p>
          <a:p>
            <a:r>
              <a:rPr lang="en-NZ" dirty="0" err="1"/>
              <a:t>Attributs</a:t>
            </a:r>
            <a:r>
              <a:rPr lang="en-NZ" dirty="0"/>
              <a:t> : </a:t>
            </a:r>
            <a:r>
              <a:rPr lang="en-NZ" dirty="0" err="1" smtClean="0"/>
              <a:t>propriété</a:t>
            </a:r>
            <a:r>
              <a:rPr lang="en-NZ" dirty="0" smtClean="0"/>
              <a:t> </a:t>
            </a:r>
            <a:r>
              <a:rPr lang="en-NZ" dirty="0" err="1" smtClean="0"/>
              <a:t>contentant</a:t>
            </a:r>
            <a:r>
              <a:rPr lang="en-NZ" dirty="0" smtClean="0"/>
              <a:t> </a:t>
            </a:r>
            <a:r>
              <a:rPr lang="en-NZ" dirty="0" err="1" smtClean="0"/>
              <a:t>une</a:t>
            </a:r>
            <a:r>
              <a:rPr lang="en-NZ" dirty="0" smtClean="0"/>
              <a:t> </a:t>
            </a:r>
            <a:r>
              <a:rPr lang="en-NZ" dirty="0" err="1" smtClean="0"/>
              <a:t>valeur</a:t>
            </a:r>
            <a:r>
              <a:rPr lang="en-NZ" dirty="0" smtClean="0"/>
              <a:t> (string, </a:t>
            </a:r>
            <a:r>
              <a:rPr lang="en-NZ" dirty="0" err="1" smtClean="0"/>
              <a:t>nombre</a:t>
            </a:r>
            <a:r>
              <a:rPr lang="en-NZ" dirty="0" smtClean="0"/>
              <a:t>, objet, etc.) </a:t>
            </a:r>
            <a:r>
              <a:rPr lang="en-NZ" dirty="0" err="1" smtClean="0"/>
              <a:t>autre</a:t>
            </a:r>
            <a:r>
              <a:rPr lang="en-NZ" dirty="0" smtClean="0"/>
              <a:t> </a:t>
            </a:r>
            <a:r>
              <a:rPr lang="en-NZ" dirty="0" err="1" smtClean="0"/>
              <a:t>qu’une</a:t>
            </a:r>
            <a:r>
              <a:rPr lang="en-NZ" dirty="0" smtClean="0"/>
              <a:t> </a:t>
            </a:r>
            <a:r>
              <a:rPr lang="en-NZ" dirty="0" err="1" smtClean="0"/>
              <a:t>fonction</a:t>
            </a:r>
            <a:r>
              <a:rPr lang="en-NZ" dirty="0" smtClean="0"/>
              <a:t>.</a:t>
            </a:r>
            <a:endParaRPr lang="en-NZ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938376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Cast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828800"/>
          </a:xfrm>
        </p:spPr>
        <p:txBody>
          <a:bodyPr/>
          <a:lstStyle/>
          <a:p>
            <a:r>
              <a:rPr lang="en-NZ" dirty="0" err="1" smtClean="0"/>
              <a:t>Appeler</a:t>
            </a:r>
            <a:r>
              <a:rPr lang="en-NZ" dirty="0" smtClean="0"/>
              <a:t> </a:t>
            </a:r>
            <a:r>
              <a:rPr lang="en-NZ" dirty="0" err="1" smtClean="0"/>
              <a:t>une</a:t>
            </a:r>
            <a:r>
              <a:rPr lang="en-NZ" dirty="0" smtClean="0"/>
              <a:t> </a:t>
            </a:r>
            <a:r>
              <a:rPr lang="en-NZ" dirty="0" err="1" smtClean="0"/>
              <a:t>méthode</a:t>
            </a:r>
            <a:r>
              <a:rPr lang="en-NZ" dirty="0" smtClean="0"/>
              <a:t> </a:t>
            </a:r>
            <a:r>
              <a:rPr lang="en-NZ" dirty="0" err="1" smtClean="0"/>
              <a:t>d’une</a:t>
            </a:r>
            <a:r>
              <a:rPr lang="en-NZ" dirty="0" smtClean="0"/>
              <a:t> </a:t>
            </a:r>
            <a:r>
              <a:rPr lang="en-NZ" dirty="0" err="1" smtClean="0"/>
              <a:t>classe</a:t>
            </a:r>
            <a:r>
              <a:rPr lang="en-NZ" dirty="0" smtClean="0"/>
              <a:t> </a:t>
            </a:r>
            <a:r>
              <a:rPr lang="en-NZ" dirty="0" err="1" smtClean="0"/>
              <a:t>sur</a:t>
            </a:r>
            <a:r>
              <a:rPr lang="en-NZ" dirty="0" smtClean="0"/>
              <a:t> un </a:t>
            </a:r>
            <a:r>
              <a:rPr lang="en-NZ" dirty="0" err="1" smtClean="0"/>
              <a:t>autre</a:t>
            </a:r>
            <a:r>
              <a:rPr lang="en-NZ" dirty="0" smtClean="0"/>
              <a:t> objet </a:t>
            </a:r>
            <a:r>
              <a:rPr lang="en-NZ" dirty="0" err="1" smtClean="0"/>
              <a:t>d’une</a:t>
            </a:r>
            <a:r>
              <a:rPr lang="en-NZ" dirty="0" smtClean="0"/>
              <a:t> </a:t>
            </a:r>
            <a:r>
              <a:rPr lang="en-NZ" dirty="0" err="1" smtClean="0"/>
              <a:t>autre</a:t>
            </a:r>
            <a:r>
              <a:rPr lang="en-NZ" dirty="0" smtClean="0"/>
              <a:t> </a:t>
            </a:r>
            <a:r>
              <a:rPr lang="en-NZ" dirty="0" err="1" smtClean="0"/>
              <a:t>classe</a:t>
            </a:r>
            <a:r>
              <a:rPr lang="en-NZ" dirty="0" smtClean="0"/>
              <a:t>.</a:t>
            </a:r>
          </a:p>
          <a:p>
            <a:r>
              <a:rPr lang="en-NZ" dirty="0" err="1" smtClean="0"/>
              <a:t>Exemple</a:t>
            </a:r>
            <a:r>
              <a:rPr lang="en-NZ" dirty="0" smtClean="0"/>
              <a:t> : </a:t>
            </a:r>
            <a:endParaRPr lang="fr-FR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054" y="4005064"/>
            <a:ext cx="8514946" cy="1080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629054" y="5445224"/>
            <a:ext cx="5815154" cy="864096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lvl="1"/>
            <a:r>
              <a:rPr lang="fr-FR" dirty="0">
                <a:hlinkClick r:id="rId4"/>
              </a:rPr>
              <a:t>https://</a:t>
            </a:r>
            <a:r>
              <a:rPr lang="fr-FR" dirty="0" smtClean="0">
                <a:hlinkClick r:id="rId4"/>
              </a:rPr>
              <a:t>github.com/jlguenego/example_angular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>VOIR exemple 02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192526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/>
              <a:t>Immediately-Invoked</a:t>
            </a:r>
            <a:r>
              <a:rPr lang="fr-FR" dirty="0"/>
              <a:t> </a:t>
            </a:r>
            <a:r>
              <a:rPr lang="fr-FR" dirty="0" err="1"/>
              <a:t>Function</a:t>
            </a:r>
            <a:r>
              <a:rPr lang="fr-FR" dirty="0"/>
              <a:t> </a:t>
            </a:r>
            <a:r>
              <a:rPr lang="fr-FR" dirty="0" smtClean="0"/>
              <a:t>Expression (IIFE)</a:t>
            </a:r>
            <a:endParaRPr lang="fr-FR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935136"/>
            <a:ext cx="8200440" cy="3744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100202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Event loop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539552" y="2348880"/>
            <a:ext cx="7776864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1403648" y="1772816"/>
            <a:ext cx="0" cy="36004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3323820" y="1789945"/>
            <a:ext cx="0" cy="36004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1095711" y="1403484"/>
            <a:ext cx="590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lick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2705734" y="1403484"/>
            <a:ext cx="1236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mouseover</a:t>
            </a:r>
            <a:endParaRPr lang="en-US" dirty="0" smtClean="0"/>
          </a:p>
        </p:txBody>
      </p:sp>
      <p:sp>
        <p:nvSpPr>
          <p:cNvPr id="31" name="Left Brace 30"/>
          <p:cNvSpPr/>
          <p:nvPr/>
        </p:nvSpPr>
        <p:spPr>
          <a:xfrm rot="16200000">
            <a:off x="1710784" y="2386254"/>
            <a:ext cx="428850" cy="106876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Left Brace 31"/>
          <p:cNvSpPr/>
          <p:nvPr/>
        </p:nvSpPr>
        <p:spPr>
          <a:xfrm rot="16200000">
            <a:off x="3679175" y="2340167"/>
            <a:ext cx="428850" cy="106876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1623908" y="3208986"/>
            <a:ext cx="639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3544080" y="3208986"/>
            <a:ext cx="639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36" name="Flowchart: Manual Operation 35"/>
          <p:cNvSpPr/>
          <p:nvPr/>
        </p:nvSpPr>
        <p:spPr>
          <a:xfrm>
            <a:off x="6084168" y="3578318"/>
            <a:ext cx="1284185" cy="1368152"/>
          </a:xfrm>
          <a:prstGeom prst="flowChartManualOperation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Connector 37"/>
          <p:cNvCxnSpPr/>
          <p:nvPr/>
        </p:nvCxnSpPr>
        <p:spPr>
          <a:xfrm>
            <a:off x="6300192" y="3933056"/>
            <a:ext cx="79208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6372200" y="4262394"/>
            <a:ext cx="64807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6402224" y="4581128"/>
            <a:ext cx="64807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903829" y="4077072"/>
            <a:ext cx="431624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err="1" smtClean="0"/>
              <a:t>Javascript</a:t>
            </a:r>
            <a:r>
              <a:rPr lang="en-US" dirty="0" smtClean="0"/>
              <a:t> </a:t>
            </a:r>
            <a:r>
              <a:rPr lang="en-US" dirty="0" err="1" smtClean="0"/>
              <a:t>exécute</a:t>
            </a:r>
            <a:r>
              <a:rPr lang="en-US" dirty="0" smtClean="0"/>
              <a:t> du code en </a:t>
            </a:r>
            <a:r>
              <a:rPr lang="en-US" dirty="0" err="1" smtClean="0"/>
              <a:t>réponse</a:t>
            </a:r>
            <a:r>
              <a:rPr lang="en-US" dirty="0" smtClean="0"/>
              <a:t> à des </a:t>
            </a:r>
            <a:r>
              <a:rPr lang="en-US" dirty="0" err="1" smtClean="0"/>
              <a:t>évènements</a:t>
            </a: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 err="1" smtClean="0"/>
              <a:t>Ce</a:t>
            </a:r>
            <a:r>
              <a:rPr lang="en-US" dirty="0" smtClean="0"/>
              <a:t> code </a:t>
            </a:r>
            <a:r>
              <a:rPr lang="en-US" dirty="0" err="1" smtClean="0"/>
              <a:t>peut</a:t>
            </a:r>
            <a:r>
              <a:rPr lang="en-US" dirty="0" smtClean="0"/>
              <a:t> </a:t>
            </a:r>
            <a:r>
              <a:rPr lang="en-US" dirty="0" err="1" smtClean="0"/>
              <a:t>envoyer</a:t>
            </a:r>
            <a:r>
              <a:rPr lang="en-US" dirty="0" smtClean="0"/>
              <a:t> </a:t>
            </a:r>
            <a:r>
              <a:rPr lang="en-US" dirty="0" err="1" smtClean="0"/>
              <a:t>dans</a:t>
            </a:r>
            <a:r>
              <a:rPr lang="en-US" dirty="0" smtClean="0"/>
              <a:t> </a:t>
            </a:r>
            <a:r>
              <a:rPr lang="en-US" dirty="0" err="1" smtClean="0"/>
              <a:t>une</a:t>
            </a:r>
            <a:r>
              <a:rPr lang="en-US" dirty="0" smtClean="0"/>
              <a:t> queue des callbacks.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err="1" smtClean="0"/>
              <a:t>Lorsque</a:t>
            </a:r>
            <a:r>
              <a:rPr lang="en-US" dirty="0" smtClean="0"/>
              <a:t> </a:t>
            </a:r>
            <a:r>
              <a:rPr lang="en-US" dirty="0" err="1" smtClean="0"/>
              <a:t>Javascript</a:t>
            </a:r>
            <a:r>
              <a:rPr lang="en-US" dirty="0" smtClean="0"/>
              <a:t> </a:t>
            </a:r>
            <a:r>
              <a:rPr lang="en-US" dirty="0" err="1" smtClean="0"/>
              <a:t>n’a</a:t>
            </a:r>
            <a:r>
              <a:rPr lang="en-US" dirty="0" smtClean="0"/>
              <a:t> </a:t>
            </a:r>
            <a:r>
              <a:rPr lang="en-US" dirty="0" err="1" smtClean="0"/>
              <a:t>rien</a:t>
            </a:r>
            <a:r>
              <a:rPr lang="en-US" dirty="0" smtClean="0"/>
              <a:t> à faire, </a:t>
            </a:r>
            <a:r>
              <a:rPr lang="en-US" dirty="0" err="1" smtClean="0"/>
              <a:t>il</a:t>
            </a:r>
            <a:r>
              <a:rPr lang="en-US" dirty="0" smtClean="0"/>
              <a:t> </a:t>
            </a:r>
            <a:r>
              <a:rPr lang="en-US" dirty="0" err="1" smtClean="0"/>
              <a:t>va</a:t>
            </a:r>
            <a:r>
              <a:rPr lang="en-US" dirty="0" smtClean="0"/>
              <a:t> </a:t>
            </a:r>
            <a:r>
              <a:rPr lang="en-US" dirty="0" err="1" smtClean="0"/>
              <a:t>piocher</a:t>
            </a:r>
            <a:r>
              <a:rPr lang="en-US" dirty="0" smtClean="0"/>
              <a:t> les callbacks </a:t>
            </a:r>
            <a:r>
              <a:rPr lang="en-US" dirty="0" err="1" smtClean="0"/>
              <a:t>dans</a:t>
            </a:r>
            <a:r>
              <a:rPr lang="en-US" dirty="0" smtClean="0"/>
              <a:t> la queue et les </a:t>
            </a:r>
            <a:r>
              <a:rPr lang="en-US" dirty="0" err="1" smtClean="0"/>
              <a:t>exécute</a:t>
            </a:r>
            <a:r>
              <a:rPr lang="en-US" dirty="0" smtClean="0"/>
              <a:t>.</a:t>
            </a:r>
          </a:p>
        </p:txBody>
      </p:sp>
      <p:sp>
        <p:nvSpPr>
          <p:cNvPr id="3" name="Rectangle 2"/>
          <p:cNvSpPr/>
          <p:nvPr/>
        </p:nvSpPr>
        <p:spPr>
          <a:xfrm>
            <a:off x="1403648" y="2235899"/>
            <a:ext cx="1055946" cy="2569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Rectangle 25"/>
          <p:cNvSpPr/>
          <p:nvPr/>
        </p:nvSpPr>
        <p:spPr>
          <a:xfrm>
            <a:off x="3323820" y="2235899"/>
            <a:ext cx="1055946" cy="2569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778302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Programmation</a:t>
            </a:r>
            <a:r>
              <a:rPr lang="en-US" dirty="0" smtClean="0"/>
              <a:t> </a:t>
            </a:r>
            <a:r>
              <a:rPr lang="en-US" dirty="0" err="1" smtClean="0"/>
              <a:t>asynchrone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5482952" cy="3633232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normAutofit fontScale="70000" lnSpcReduction="20000"/>
          </a:bodyPr>
          <a:lstStyle/>
          <a:p>
            <a:r>
              <a:rPr lang="en-US" dirty="0" err="1" smtClean="0"/>
              <a:t>Utilisation</a:t>
            </a:r>
            <a:r>
              <a:rPr lang="en-US" dirty="0" smtClean="0"/>
              <a:t> </a:t>
            </a:r>
            <a:r>
              <a:rPr lang="en-US" dirty="0" err="1" smtClean="0"/>
              <a:t>d’une</a:t>
            </a:r>
            <a:r>
              <a:rPr lang="en-US" dirty="0" smtClean="0"/>
              <a:t> </a:t>
            </a:r>
            <a:r>
              <a:rPr lang="en-US" b="1" dirty="0" smtClean="0"/>
              <a:t>event loop</a:t>
            </a:r>
          </a:p>
          <a:p>
            <a:r>
              <a:rPr lang="en-US" dirty="0" smtClean="0"/>
              <a:t>Interdiction des </a:t>
            </a:r>
            <a:r>
              <a:rPr lang="en-US" b="1" dirty="0" err="1" smtClean="0"/>
              <a:t>appels</a:t>
            </a:r>
            <a:r>
              <a:rPr lang="en-US" b="1" dirty="0" smtClean="0"/>
              <a:t> </a:t>
            </a:r>
            <a:r>
              <a:rPr lang="en-US" b="1" dirty="0" err="1" smtClean="0"/>
              <a:t>bloquant</a:t>
            </a:r>
            <a:endParaRPr lang="en-US" b="1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 smtClean="0"/>
              <a:t>Rappel : </a:t>
            </a:r>
          </a:p>
          <a:p>
            <a:pPr marL="0" indent="0">
              <a:buNone/>
            </a:pPr>
            <a:r>
              <a:rPr lang="en-US" b="1" dirty="0" err="1" smtClean="0"/>
              <a:t>Appel</a:t>
            </a:r>
            <a:r>
              <a:rPr lang="en-US" b="1" dirty="0" smtClean="0"/>
              <a:t> </a:t>
            </a:r>
            <a:r>
              <a:rPr lang="en-US" b="1" dirty="0" err="1" smtClean="0"/>
              <a:t>bloquant</a:t>
            </a:r>
            <a:r>
              <a:rPr lang="en-US" b="1" dirty="0" smtClean="0"/>
              <a:t> = </a:t>
            </a:r>
            <a:r>
              <a:rPr lang="en-US" dirty="0" err="1" smtClean="0"/>
              <a:t>appel</a:t>
            </a:r>
            <a:r>
              <a:rPr lang="en-US" dirty="0" smtClean="0"/>
              <a:t> susceptible de </a:t>
            </a:r>
            <a:r>
              <a:rPr lang="en-US" dirty="0" err="1" smtClean="0"/>
              <a:t>durer</a:t>
            </a:r>
            <a:r>
              <a:rPr lang="en-US" dirty="0" smtClean="0"/>
              <a:t> plus </a:t>
            </a:r>
            <a:r>
              <a:rPr lang="en-US" dirty="0" err="1" smtClean="0"/>
              <a:t>d’une</a:t>
            </a:r>
            <a:r>
              <a:rPr lang="en-US" dirty="0" smtClean="0"/>
              <a:t> </a:t>
            </a:r>
            <a:r>
              <a:rPr lang="en-US" dirty="0" err="1" smtClean="0"/>
              <a:t>milliseconde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 err="1" smtClean="0"/>
              <a:t>Avantage</a:t>
            </a:r>
            <a:r>
              <a:rPr lang="en-US" b="1" dirty="0" smtClean="0"/>
              <a:t> :</a:t>
            </a:r>
          </a:p>
          <a:p>
            <a:pPr marL="0" indent="0">
              <a:buNone/>
            </a:pPr>
            <a:r>
              <a:rPr lang="en-US" dirty="0" smtClean="0"/>
              <a:t>Un </a:t>
            </a:r>
            <a:r>
              <a:rPr lang="en-US" dirty="0" err="1" smtClean="0"/>
              <a:t>programme</a:t>
            </a:r>
            <a:r>
              <a:rPr lang="en-US" dirty="0" smtClean="0"/>
              <a:t> a </a:t>
            </a:r>
            <a:r>
              <a:rPr lang="en-US" dirty="0" err="1" smtClean="0"/>
              <a:t>besoin</a:t>
            </a:r>
            <a:r>
              <a:rPr lang="en-US" dirty="0" smtClean="0"/>
              <a:t> de </a:t>
            </a:r>
            <a:r>
              <a:rPr lang="en-US" dirty="0" err="1" smtClean="0"/>
              <a:t>moins</a:t>
            </a:r>
            <a:r>
              <a:rPr lang="en-US" dirty="0" smtClean="0"/>
              <a:t> de threads (</a:t>
            </a:r>
            <a:r>
              <a:rPr lang="en-US" dirty="0" err="1" smtClean="0"/>
              <a:t>fil</a:t>
            </a:r>
            <a:r>
              <a:rPr lang="en-US" dirty="0" smtClean="0"/>
              <a:t> </a:t>
            </a:r>
            <a:r>
              <a:rPr lang="en-US" dirty="0" err="1" smtClean="0"/>
              <a:t>d’exécution</a:t>
            </a:r>
            <a:r>
              <a:rPr lang="en-US" dirty="0" smtClean="0"/>
              <a:t>) </a:t>
            </a:r>
            <a:r>
              <a:rPr lang="en-US" dirty="0" err="1" smtClean="0"/>
              <a:t>donc</a:t>
            </a:r>
            <a:r>
              <a:rPr lang="en-US" dirty="0" smtClean="0"/>
              <a:t> </a:t>
            </a:r>
            <a:r>
              <a:rPr lang="en-US" dirty="0" err="1" smtClean="0"/>
              <a:t>moins</a:t>
            </a:r>
            <a:r>
              <a:rPr lang="en-US" dirty="0" smtClean="0"/>
              <a:t> gourmand en </a:t>
            </a:r>
            <a:r>
              <a:rPr lang="en-US" dirty="0" err="1" smtClean="0"/>
              <a:t>ressources</a:t>
            </a:r>
            <a:r>
              <a:rPr lang="en-US" dirty="0" smtClean="0"/>
              <a:t> machines.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4" y="3933056"/>
            <a:ext cx="2612824" cy="26007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214456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Ajax</a:t>
            </a:r>
            <a:endParaRPr lang="fr-FR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6170" y="2348880"/>
            <a:ext cx="2105333" cy="37170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 descr="http://static.commentcamarche.net/www.commentcamarche.net/faq/images/16058-Fq9KMbx5V47AnH2i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173" y="2708920"/>
            <a:ext cx="2285999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83568" y="1772816"/>
            <a:ext cx="907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dirty="0" err="1" smtClean="0"/>
              <a:t>Serveur</a:t>
            </a:r>
            <a:endParaRPr lang="fr-FR" dirty="0"/>
          </a:p>
        </p:txBody>
      </p:sp>
      <p:sp>
        <p:nvSpPr>
          <p:cNvPr id="5" name="TextBox 4"/>
          <p:cNvSpPr txBox="1"/>
          <p:nvPr/>
        </p:nvSpPr>
        <p:spPr>
          <a:xfrm>
            <a:off x="6948264" y="1772816"/>
            <a:ext cx="12026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dirty="0" err="1" smtClean="0"/>
              <a:t>Navigateur</a:t>
            </a:r>
            <a:endParaRPr lang="fr-FR" dirty="0"/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2771801" y="3583314"/>
            <a:ext cx="3456383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2771800" y="2780928"/>
            <a:ext cx="345638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666028" y="2411596"/>
            <a:ext cx="3667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dirty="0" err="1" smtClean="0"/>
              <a:t>Chargement</a:t>
            </a:r>
            <a:r>
              <a:rPr lang="en-NZ" dirty="0" smtClean="0"/>
              <a:t> de la page web de cadre</a:t>
            </a:r>
            <a:endParaRPr lang="fr-FR" dirty="0"/>
          </a:p>
        </p:txBody>
      </p:sp>
      <p:sp>
        <p:nvSpPr>
          <p:cNvPr id="11" name="Rectangle 10"/>
          <p:cNvSpPr/>
          <p:nvPr/>
        </p:nvSpPr>
        <p:spPr>
          <a:xfrm>
            <a:off x="3203848" y="3244334"/>
            <a:ext cx="17761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err="1"/>
              <a:t>XMLHttpRequest</a:t>
            </a:r>
            <a:endParaRPr lang="fr-FR" dirty="0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2771800" y="4149080"/>
            <a:ext cx="345638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341008" y="3838064"/>
            <a:ext cx="2511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dirty="0" err="1" smtClean="0"/>
              <a:t>Réponse</a:t>
            </a:r>
            <a:r>
              <a:rPr lang="en-NZ" dirty="0" smtClean="0"/>
              <a:t> avec le </a:t>
            </a:r>
            <a:r>
              <a:rPr lang="en-NZ" dirty="0" err="1" smtClean="0"/>
              <a:t>contenu</a:t>
            </a:r>
            <a:endParaRPr lang="fr-FR" dirty="0"/>
          </a:p>
        </p:txBody>
      </p:sp>
      <p:pic>
        <p:nvPicPr>
          <p:cNvPr id="2052" name="Picture 4" descr="See original imag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4725144"/>
            <a:ext cx="2857500" cy="160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83173" y="6334870"/>
            <a:ext cx="2515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Voir </a:t>
            </a:r>
            <a:r>
              <a:rPr lang="fr-FR" dirty="0" err="1" smtClean="0"/>
              <a:t>example_angular</a:t>
            </a:r>
            <a:r>
              <a:rPr lang="fr-FR" dirty="0" smtClean="0"/>
              <a:t> 30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418173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Repository </a:t>
            </a:r>
            <a:r>
              <a:rPr lang="fr-FR" dirty="0" err="1" smtClean="0"/>
              <a:t>github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Ce cours est illustré avec des exemples :</a:t>
            </a:r>
          </a:p>
          <a:p>
            <a:pPr lvl="1"/>
            <a:r>
              <a:rPr lang="fr-FR" dirty="0">
                <a:hlinkClick r:id="rId3"/>
              </a:rPr>
              <a:t>https://</a:t>
            </a:r>
            <a:r>
              <a:rPr lang="fr-FR" dirty="0" smtClean="0">
                <a:hlinkClick r:id="rId3"/>
              </a:rPr>
              <a:t>github.com/jlguenego/example_angular</a:t>
            </a:r>
            <a:endParaRPr lang="fr-FR" dirty="0" smtClean="0"/>
          </a:p>
          <a:p>
            <a:pPr lvl="1"/>
            <a:r>
              <a:rPr lang="fr-FR" dirty="0" smtClean="0"/>
              <a:t>IMPORTANT : Dans ce powerpoint, tous les exemples numérotés se ramènent à ce repository.</a:t>
            </a:r>
          </a:p>
          <a:p>
            <a:r>
              <a:rPr lang="fr-FR" dirty="0" smtClean="0"/>
              <a:t>Et plein d’autres repos Github sur mon compte.</a:t>
            </a:r>
          </a:p>
          <a:p>
            <a:pPr lvl="1"/>
            <a:r>
              <a:rPr lang="fr-FR" dirty="0">
                <a:hlinkClick r:id="rId3"/>
              </a:rPr>
              <a:t>https://github.com/jlguenego</a:t>
            </a:r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2092345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Exercice </a:t>
            </a:r>
            <a:br>
              <a:rPr lang="fr-FR" dirty="0"/>
            </a:b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FR" i="1" dirty="0" smtClean="0">
                <a:solidFill>
                  <a:schemeClr val="bg1">
                    <a:lumMod val="65000"/>
                  </a:schemeClr>
                </a:solidFill>
              </a:rPr>
              <a:t>Installer un environnement complet sous </a:t>
            </a:r>
            <a:r>
              <a:rPr lang="fr-FR" i="1" dirty="0" err="1" smtClean="0">
                <a:solidFill>
                  <a:schemeClr val="bg1">
                    <a:lumMod val="65000"/>
                  </a:schemeClr>
                </a:solidFill>
              </a:rPr>
              <a:t>node</a:t>
            </a:r>
            <a:r>
              <a:rPr lang="fr-FR" i="1" dirty="0" smtClean="0">
                <a:solidFill>
                  <a:schemeClr val="bg1">
                    <a:lumMod val="65000"/>
                  </a:schemeClr>
                </a:solidFill>
              </a:rPr>
              <a:t>:</a:t>
            </a:r>
          </a:p>
          <a:p>
            <a:pPr>
              <a:buFontTx/>
              <a:buChar char="-"/>
            </a:pPr>
            <a:r>
              <a:rPr lang="fr-FR" i="1" dirty="0" smtClean="0">
                <a:solidFill>
                  <a:schemeClr val="bg1">
                    <a:lumMod val="65000"/>
                  </a:schemeClr>
                </a:solidFill>
              </a:rPr>
              <a:t>Git et </a:t>
            </a:r>
            <a:r>
              <a:rPr lang="fr-FR" i="1" dirty="0" err="1" smtClean="0">
                <a:solidFill>
                  <a:schemeClr val="bg1">
                    <a:lumMod val="65000"/>
                  </a:schemeClr>
                </a:solidFill>
              </a:rPr>
              <a:t>Tortoise</a:t>
            </a:r>
            <a:r>
              <a:rPr lang="fr-FR" i="1" dirty="0" smtClean="0">
                <a:solidFill>
                  <a:schemeClr val="bg1">
                    <a:lumMod val="65000"/>
                  </a:schemeClr>
                </a:solidFill>
              </a:rPr>
              <a:t> GIT</a:t>
            </a:r>
          </a:p>
          <a:p>
            <a:pPr>
              <a:buFontTx/>
              <a:buChar char="-"/>
            </a:pPr>
            <a:r>
              <a:rPr lang="fr-FR" i="1" dirty="0" err="1" smtClean="0">
                <a:solidFill>
                  <a:schemeClr val="bg1">
                    <a:lumMod val="65000"/>
                  </a:schemeClr>
                </a:solidFill>
              </a:rPr>
              <a:t>NodeJS</a:t>
            </a:r>
            <a:endParaRPr lang="fr-FR" i="1" dirty="0" smtClean="0">
              <a:solidFill>
                <a:schemeClr val="bg1">
                  <a:lumMod val="65000"/>
                </a:schemeClr>
              </a:solidFill>
            </a:endParaRPr>
          </a:p>
          <a:p>
            <a:pPr>
              <a:buFontTx/>
              <a:buChar char="-"/>
            </a:pPr>
            <a:r>
              <a:rPr lang="fr-FR" i="1" dirty="0" smtClean="0">
                <a:solidFill>
                  <a:schemeClr val="bg1">
                    <a:lumMod val="65000"/>
                  </a:schemeClr>
                </a:solidFill>
              </a:rPr>
              <a:t>Visual Studio Code (ou l’éditeur de votre choix)</a:t>
            </a:r>
          </a:p>
          <a:p>
            <a:pPr>
              <a:buFontTx/>
              <a:buChar char="-"/>
            </a:pPr>
            <a:r>
              <a:rPr lang="fr-FR" i="1" dirty="0" smtClean="0">
                <a:solidFill>
                  <a:schemeClr val="bg1">
                    <a:lumMod val="65000"/>
                  </a:schemeClr>
                </a:solidFill>
              </a:rPr>
              <a:t>Le projet </a:t>
            </a:r>
            <a:r>
              <a:rPr lang="fr-FR" i="1" dirty="0" err="1" smtClean="0">
                <a:solidFill>
                  <a:schemeClr val="bg1">
                    <a:lumMod val="65000"/>
                  </a:schemeClr>
                </a:solidFill>
              </a:rPr>
              <a:t>github</a:t>
            </a:r>
            <a:r>
              <a:rPr lang="fr-FR" i="1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fr-FR" i="1" dirty="0" err="1" smtClean="0">
                <a:solidFill>
                  <a:schemeClr val="bg1">
                    <a:lumMod val="65000"/>
                  </a:schemeClr>
                </a:solidFill>
              </a:rPr>
              <a:t>jlguenego</a:t>
            </a:r>
            <a:r>
              <a:rPr lang="fr-FR" i="1" dirty="0" smtClean="0">
                <a:solidFill>
                  <a:schemeClr val="bg1">
                    <a:lumMod val="65000"/>
                  </a:schemeClr>
                </a:solidFill>
              </a:rPr>
              <a:t>/</a:t>
            </a:r>
            <a:r>
              <a:rPr lang="fr-FR" i="1" dirty="0" err="1" smtClean="0">
                <a:solidFill>
                  <a:schemeClr val="bg1">
                    <a:lumMod val="65000"/>
                  </a:schemeClr>
                </a:solidFill>
              </a:rPr>
              <a:t>example_angular</a:t>
            </a:r>
            <a:endParaRPr lang="fr-FR" i="1" dirty="0" smtClean="0">
              <a:solidFill>
                <a:schemeClr val="bg1">
                  <a:lumMod val="65000"/>
                </a:schemeClr>
              </a:solidFill>
            </a:endParaRPr>
          </a:p>
          <a:p>
            <a:pPr>
              <a:buFontTx/>
              <a:buChar char="-"/>
            </a:pPr>
            <a:r>
              <a:rPr lang="en-NZ" i="1" dirty="0" err="1" smtClean="0">
                <a:solidFill>
                  <a:schemeClr val="bg1">
                    <a:lumMod val="65000"/>
                  </a:schemeClr>
                </a:solidFill>
              </a:rPr>
              <a:t>Démarrer</a:t>
            </a:r>
            <a:r>
              <a:rPr lang="en-NZ" i="1" dirty="0" smtClean="0">
                <a:solidFill>
                  <a:schemeClr val="bg1">
                    <a:lumMod val="65000"/>
                  </a:schemeClr>
                </a:solidFill>
              </a:rPr>
              <a:t> un </a:t>
            </a:r>
            <a:r>
              <a:rPr lang="en-NZ" i="1" dirty="0" err="1" smtClean="0">
                <a:solidFill>
                  <a:schemeClr val="bg1">
                    <a:lumMod val="65000"/>
                  </a:schemeClr>
                </a:solidFill>
              </a:rPr>
              <a:t>projet</a:t>
            </a:r>
            <a:r>
              <a:rPr lang="en-NZ" i="1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NZ" i="1" dirty="0" err="1" smtClean="0">
                <a:solidFill>
                  <a:schemeClr val="bg1">
                    <a:lumMod val="65000"/>
                  </a:schemeClr>
                </a:solidFill>
              </a:rPr>
              <a:t>appelé</a:t>
            </a:r>
            <a:r>
              <a:rPr lang="en-NZ" i="1" dirty="0" smtClean="0">
                <a:solidFill>
                  <a:schemeClr val="bg1">
                    <a:lumMod val="65000"/>
                  </a:schemeClr>
                </a:solidFill>
              </a:rPr>
              <a:t> “</a:t>
            </a:r>
            <a:r>
              <a:rPr lang="en-NZ" i="1" dirty="0" err="1" smtClean="0">
                <a:solidFill>
                  <a:schemeClr val="bg1">
                    <a:lumMod val="65000"/>
                  </a:schemeClr>
                </a:solidFill>
              </a:rPr>
              <a:t>exo</a:t>
            </a:r>
            <a:r>
              <a:rPr lang="en-NZ" i="1" dirty="0" smtClean="0">
                <a:solidFill>
                  <a:schemeClr val="bg1">
                    <a:lumMod val="65000"/>
                  </a:schemeClr>
                </a:solidFill>
              </a:rPr>
              <a:t>” avec Angular avec les </a:t>
            </a:r>
            <a:r>
              <a:rPr lang="en-NZ" i="1" dirty="0" err="1" smtClean="0">
                <a:solidFill>
                  <a:schemeClr val="bg1">
                    <a:lumMod val="65000"/>
                  </a:schemeClr>
                </a:solidFill>
              </a:rPr>
              <a:t>commandes</a:t>
            </a:r>
            <a:r>
              <a:rPr lang="en-NZ" i="1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NZ" i="1" dirty="0" err="1" smtClean="0">
                <a:solidFill>
                  <a:schemeClr val="bg1">
                    <a:lumMod val="65000"/>
                  </a:schemeClr>
                </a:solidFill>
              </a:rPr>
              <a:t>npm</a:t>
            </a:r>
            <a:endParaRPr lang="fr-FR" i="1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0913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Rappels JavaScript</a:t>
            </a:r>
          </a:p>
          <a:p>
            <a:r>
              <a:rPr lang="fr-FR" b="1" dirty="0"/>
              <a:t>Présentation du framework AngularJS</a:t>
            </a:r>
          </a:p>
          <a:p>
            <a:r>
              <a:rPr lang="fr-FR" dirty="0" smtClean="0">
                <a:solidFill>
                  <a:schemeClr val="bg1">
                    <a:lumMod val="50000"/>
                  </a:schemeClr>
                </a:solidFill>
              </a:rPr>
              <a:t>Contrôleurs </a:t>
            </a:r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et gestion des scopes</a:t>
            </a:r>
          </a:p>
          <a:p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Module et injection de dépendance</a:t>
            </a:r>
          </a:p>
          <a:p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Définition des routes</a:t>
            </a:r>
          </a:p>
          <a:p>
            <a:r>
              <a:rPr lang="fr-FR" dirty="0" smtClean="0">
                <a:solidFill>
                  <a:schemeClr val="bg1">
                    <a:lumMod val="50000"/>
                  </a:schemeClr>
                </a:solidFill>
              </a:rPr>
              <a:t>Fonctionnalité </a:t>
            </a:r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de données, E</a:t>
            </a:r>
            <a:r>
              <a:rPr lang="fr-FR" dirty="0" smtClean="0">
                <a:solidFill>
                  <a:schemeClr val="bg1">
                    <a:lumMod val="50000"/>
                  </a:schemeClr>
                </a:solidFill>
              </a:rPr>
              <a:t>change </a:t>
            </a:r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Serveur</a:t>
            </a:r>
          </a:p>
          <a:p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Intégration des tests automatisés</a:t>
            </a:r>
          </a:p>
          <a:p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Bonnes pratiques et outils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135196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Framework vs Librairie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756792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fr-FR" dirty="0" smtClean="0"/>
              <a:t>Librairie = ensemble de fonction, boite à outils</a:t>
            </a:r>
          </a:p>
          <a:p>
            <a:r>
              <a:rPr lang="fr-FR" dirty="0" smtClean="0"/>
              <a:t>Framework = cadre de développement laissant le développeur « boucher les trous »</a:t>
            </a:r>
            <a:endParaRPr lang="fr-FR" dirty="0"/>
          </a:p>
        </p:txBody>
      </p:sp>
      <p:sp>
        <p:nvSpPr>
          <p:cNvPr id="4" name="Rectangle 3"/>
          <p:cNvSpPr/>
          <p:nvPr/>
        </p:nvSpPr>
        <p:spPr>
          <a:xfrm>
            <a:off x="755576" y="4149080"/>
            <a:ext cx="2304256" cy="20882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5" name="Isosceles Triangle 4"/>
          <p:cNvSpPr/>
          <p:nvPr/>
        </p:nvSpPr>
        <p:spPr>
          <a:xfrm>
            <a:off x="899592" y="4365104"/>
            <a:ext cx="864096" cy="720080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6" name="Oval 5"/>
          <p:cNvSpPr/>
          <p:nvPr/>
        </p:nvSpPr>
        <p:spPr>
          <a:xfrm>
            <a:off x="870484" y="5445224"/>
            <a:ext cx="792088" cy="64807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8" name="Rectangle 7"/>
          <p:cNvSpPr/>
          <p:nvPr/>
        </p:nvSpPr>
        <p:spPr>
          <a:xfrm>
            <a:off x="2051720" y="5085184"/>
            <a:ext cx="864096" cy="57606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9" name="Rectangle 8"/>
          <p:cNvSpPr/>
          <p:nvPr/>
        </p:nvSpPr>
        <p:spPr>
          <a:xfrm>
            <a:off x="4932040" y="4149013"/>
            <a:ext cx="2304256" cy="2088232"/>
          </a:xfrm>
          <a:prstGeom prst="rect">
            <a:avLst/>
          </a:prstGeom>
          <a:solidFill>
            <a:schemeClr val="bg1"/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0" name="Isosceles Triangle 9"/>
          <p:cNvSpPr/>
          <p:nvPr/>
        </p:nvSpPr>
        <p:spPr>
          <a:xfrm>
            <a:off x="5076056" y="4365037"/>
            <a:ext cx="864096" cy="720080"/>
          </a:xfrm>
          <a:prstGeom prst="triangl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1" name="Oval 10"/>
          <p:cNvSpPr/>
          <p:nvPr/>
        </p:nvSpPr>
        <p:spPr>
          <a:xfrm>
            <a:off x="5046948" y="5445157"/>
            <a:ext cx="792088" cy="648072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2" name="Rectangle 11"/>
          <p:cNvSpPr/>
          <p:nvPr/>
        </p:nvSpPr>
        <p:spPr>
          <a:xfrm>
            <a:off x="6228184" y="5085117"/>
            <a:ext cx="864096" cy="576064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02144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AngularJS, positionnement : jQuery, ExtJS...</a:t>
            </a:r>
          </a:p>
        </p:txBody>
      </p:sp>
      <p:pic>
        <p:nvPicPr>
          <p:cNvPr id="2052" name="Picture 4" descr="http://www.geeks.gallery/wp-content/uploads/2015/01/jQurery.g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775" y="3293605"/>
            <a:ext cx="1271972" cy="1271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://www.ideecloud.com/wp-content/uploads/2013/10/logo-EXTJS-sencha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7869" y="1752538"/>
            <a:ext cx="893183" cy="620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://join.sfeir.com/wp-content/uploads/2014/10/D3.js-Logo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2923" y="5139022"/>
            <a:ext cx="2608973" cy="405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utoShape 10" descr="Résultat de recherche d'images pour &quot;angular logo&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NZ"/>
          </a:p>
        </p:txBody>
      </p:sp>
      <p:sp>
        <p:nvSpPr>
          <p:cNvPr id="6" name="AutoShape 12" descr="Résultat de recherche d'images pour &quot;angular logo&quot;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NZ"/>
          </a:p>
        </p:txBody>
      </p:sp>
      <p:pic>
        <p:nvPicPr>
          <p:cNvPr id="3076" name="Picture 4" descr="See original imag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6133" y="1752538"/>
            <a:ext cx="1356381" cy="773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5624928"/>
            <a:ext cx="3952875" cy="904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2335" y="5753516"/>
            <a:ext cx="17907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916862" y="6398334"/>
            <a:ext cx="22552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https://david-dm.org/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5926" y="2922830"/>
            <a:ext cx="4921943" cy="20135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2059" y="1662856"/>
            <a:ext cx="1209675" cy="985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8635" y="2636912"/>
            <a:ext cx="1828800" cy="971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68338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Documentation </a:t>
            </a:r>
            <a:r>
              <a:rPr lang="fr-FR" dirty="0" err="1" smtClean="0"/>
              <a:t>Angular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005064"/>
            <a:ext cx="8229600" cy="2121099"/>
          </a:xfr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>
            <a:normAutofit fontScale="62500" lnSpcReduction="20000"/>
          </a:bodyPr>
          <a:lstStyle/>
          <a:p>
            <a:r>
              <a:rPr lang="fr-FR" dirty="0">
                <a:hlinkClick r:id="rId3"/>
              </a:rPr>
              <a:t>https://angularjs.org</a:t>
            </a:r>
            <a:r>
              <a:rPr lang="fr-FR" dirty="0" smtClean="0">
                <a:hlinkClick r:id="rId3"/>
              </a:rPr>
              <a:t>/</a:t>
            </a:r>
            <a:endParaRPr lang="fr-FR" dirty="0" smtClean="0"/>
          </a:p>
          <a:p>
            <a:r>
              <a:rPr lang="fr-FR" dirty="0" smtClean="0"/>
              <a:t>Tout est dedans</a:t>
            </a:r>
          </a:p>
          <a:p>
            <a:pPr lvl="1"/>
            <a:r>
              <a:rPr lang="fr-FR" b="1" dirty="0" smtClean="0"/>
              <a:t>API Référence</a:t>
            </a:r>
            <a:r>
              <a:rPr lang="fr-FR" dirty="0" smtClean="0"/>
              <a:t> -&gt; On est tout le temps dedans quand on développe en </a:t>
            </a:r>
            <a:r>
              <a:rPr lang="fr-FR" dirty="0" err="1" smtClean="0"/>
              <a:t>AngularJS</a:t>
            </a:r>
            <a:r>
              <a:rPr lang="fr-FR" dirty="0" smtClean="0"/>
              <a:t>.</a:t>
            </a:r>
          </a:p>
          <a:p>
            <a:pPr lvl="1"/>
            <a:r>
              <a:rPr lang="fr-FR" b="1" dirty="0" smtClean="0"/>
              <a:t>Développer Guide </a:t>
            </a:r>
            <a:r>
              <a:rPr lang="fr-FR" dirty="0" smtClean="0"/>
              <a:t>-&gt; notions et concepts MUST READ.</a:t>
            </a:r>
          </a:p>
          <a:p>
            <a:r>
              <a:rPr lang="fr-FR" dirty="0" smtClean="0"/>
              <a:t>Lire le code source !!!</a:t>
            </a:r>
          </a:p>
          <a:p>
            <a:pPr lvl="1"/>
            <a:r>
              <a:rPr lang="fr-FR" dirty="0" smtClean="0"/>
              <a:t>Le code ne ment pas</a:t>
            </a:r>
            <a:endParaRPr lang="fr-FR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340768"/>
            <a:ext cx="8655010" cy="2016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050372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Angular</a:t>
            </a:r>
            <a:r>
              <a:rPr lang="fr-FR" dirty="0" smtClean="0"/>
              <a:t> 1 vs </a:t>
            </a:r>
            <a:r>
              <a:rPr lang="fr-FR" dirty="0" err="1" smtClean="0"/>
              <a:t>Angular</a:t>
            </a:r>
            <a:r>
              <a:rPr lang="fr-FR" dirty="0" smtClean="0"/>
              <a:t> 2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612776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fr-FR" b="1" dirty="0" smtClean="0"/>
              <a:t>Angular1</a:t>
            </a:r>
            <a:r>
              <a:rPr lang="fr-FR" dirty="0" smtClean="0"/>
              <a:t> = AngularJS. Les versions sont en 1.x</a:t>
            </a:r>
          </a:p>
          <a:p>
            <a:r>
              <a:rPr lang="fr-FR" dirty="0" smtClean="0"/>
              <a:t>Le premier </a:t>
            </a:r>
            <a:r>
              <a:rPr lang="fr-FR" dirty="0" err="1" smtClean="0"/>
              <a:t>Angular</a:t>
            </a:r>
            <a:r>
              <a:rPr lang="fr-FR" dirty="0" smtClean="0"/>
              <a:t> : ne nécessite pas d’outil autre que le navigateur et ES5 =&gt; Accessible pour tous.</a:t>
            </a:r>
          </a:p>
          <a:p>
            <a:r>
              <a:rPr lang="fr-FR" dirty="0" smtClean="0"/>
              <a:t>Architecture MVVM (MVC)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67544" y="4149080"/>
            <a:ext cx="8229600" cy="244827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 fontScale="55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b="1" dirty="0" smtClean="0"/>
              <a:t>Angular2</a:t>
            </a:r>
            <a:r>
              <a:rPr lang="fr-FR" dirty="0" smtClean="0"/>
              <a:t> = </a:t>
            </a:r>
            <a:r>
              <a:rPr lang="fr-FR" dirty="0" err="1" smtClean="0"/>
              <a:t>Angular</a:t>
            </a:r>
            <a:r>
              <a:rPr lang="fr-FR" dirty="0" smtClean="0"/>
              <a:t> (tout court). Les versions sont en 2.x et plus (4.x en mai 2017)</a:t>
            </a:r>
          </a:p>
          <a:p>
            <a:r>
              <a:rPr lang="fr-FR" dirty="0" smtClean="0"/>
              <a:t>Utilise le </a:t>
            </a:r>
            <a:r>
              <a:rPr lang="fr-FR" dirty="0" err="1" smtClean="0"/>
              <a:t>tooling</a:t>
            </a:r>
            <a:r>
              <a:rPr lang="fr-FR" dirty="0" smtClean="0"/>
              <a:t> JS : </a:t>
            </a:r>
            <a:r>
              <a:rPr lang="fr-FR" dirty="0" err="1" smtClean="0"/>
              <a:t>TypeScript</a:t>
            </a:r>
            <a:r>
              <a:rPr lang="fr-FR" dirty="0" smtClean="0"/>
              <a:t>, </a:t>
            </a:r>
            <a:r>
              <a:rPr lang="fr-FR" dirty="0" err="1" smtClean="0"/>
              <a:t>RxJS</a:t>
            </a:r>
            <a:r>
              <a:rPr lang="fr-FR" dirty="0" smtClean="0"/>
              <a:t>, </a:t>
            </a:r>
            <a:r>
              <a:rPr lang="fr-FR" dirty="0" err="1" smtClean="0"/>
              <a:t>ZoneJS</a:t>
            </a:r>
            <a:r>
              <a:rPr lang="fr-FR" dirty="0" smtClean="0"/>
              <a:t>.</a:t>
            </a:r>
          </a:p>
          <a:p>
            <a:r>
              <a:rPr lang="fr-FR" dirty="0" smtClean="0"/>
              <a:t>Rien à voir avec l’API AngularJS. Il faut </a:t>
            </a:r>
            <a:r>
              <a:rPr lang="fr-FR" dirty="0" err="1" smtClean="0"/>
              <a:t>réecrire</a:t>
            </a:r>
            <a:r>
              <a:rPr lang="fr-FR" dirty="0" smtClean="0"/>
              <a:t> le code.</a:t>
            </a:r>
          </a:p>
          <a:p>
            <a:r>
              <a:rPr lang="fr-FR" dirty="0" smtClean="0"/>
              <a:t>Moins accessible =&gt; communauté plus petite =&gt; moins de projet (en 2017)</a:t>
            </a:r>
          </a:p>
          <a:p>
            <a:r>
              <a:rPr lang="fr-FR" dirty="0" smtClean="0"/>
              <a:t>Uniquement architecture composant</a:t>
            </a:r>
          </a:p>
          <a:p>
            <a:r>
              <a:rPr lang="fr-FR" dirty="0" smtClean="0"/>
              <a:t>Note: pourquoi le site Angular2 est il </a:t>
            </a:r>
            <a:r>
              <a:rPr lang="en-US" dirty="0" err="1" smtClean="0"/>
              <a:t>écrit</a:t>
            </a:r>
            <a:r>
              <a:rPr lang="en-US" dirty="0" smtClean="0"/>
              <a:t> en Angular1 ?</a:t>
            </a:r>
          </a:p>
          <a:p>
            <a:r>
              <a:rPr lang="en-US" dirty="0" smtClean="0"/>
              <a:t>Ma conclusion </a:t>
            </a:r>
            <a:r>
              <a:rPr lang="en-US" dirty="0" err="1" smtClean="0"/>
              <a:t>perso</a:t>
            </a:r>
            <a:r>
              <a:rPr lang="en-US" dirty="0" smtClean="0"/>
              <a:t> : </a:t>
            </a:r>
            <a:r>
              <a:rPr lang="en-US" dirty="0" err="1" smtClean="0"/>
              <a:t>Autant</a:t>
            </a:r>
            <a:r>
              <a:rPr lang="en-US" dirty="0" smtClean="0"/>
              <a:t> </a:t>
            </a:r>
            <a:r>
              <a:rPr lang="en-US" dirty="0" smtClean="0"/>
              <a:t>passer à React, </a:t>
            </a:r>
            <a:r>
              <a:rPr lang="en-US" dirty="0" err="1" smtClean="0"/>
              <a:t>Vue</a:t>
            </a:r>
            <a:r>
              <a:rPr lang="en-US" dirty="0" smtClean="0"/>
              <a:t>, Riot </a:t>
            </a:r>
            <a:r>
              <a:rPr lang="en-US" dirty="0" err="1" smtClean="0"/>
              <a:t>ou</a:t>
            </a:r>
            <a:r>
              <a:rPr lang="en-US" dirty="0" smtClean="0"/>
              <a:t> </a:t>
            </a:r>
            <a:r>
              <a:rPr lang="en-US" dirty="0" err="1" smtClean="0"/>
              <a:t>mieux</a:t>
            </a:r>
            <a:r>
              <a:rPr lang="en-US" dirty="0" smtClean="0"/>
              <a:t>: la target W3C </a:t>
            </a:r>
            <a:r>
              <a:rPr lang="en-US" dirty="0" err="1" smtClean="0"/>
              <a:t>webcomponent</a:t>
            </a:r>
            <a:r>
              <a:rPr lang="en-US" dirty="0" smtClean="0"/>
              <a:t>…</a:t>
            </a:r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9973001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err="1" smtClean="0"/>
              <a:t>Chargement</a:t>
            </a:r>
            <a:r>
              <a:rPr lang="en-NZ" dirty="0" smtClean="0"/>
              <a:t> </a:t>
            </a:r>
            <a:r>
              <a:rPr lang="en-NZ" dirty="0" err="1" smtClean="0"/>
              <a:t>d’AngularJS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47864" y="2780928"/>
            <a:ext cx="5279888" cy="3789809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NZ" b="1" dirty="0" smtClean="0"/>
              <a:t>4 </a:t>
            </a:r>
            <a:r>
              <a:rPr lang="en-NZ" b="1" dirty="0" err="1" smtClean="0"/>
              <a:t>étapes</a:t>
            </a:r>
            <a:endParaRPr lang="en-NZ" b="1" dirty="0" smtClean="0"/>
          </a:p>
          <a:p>
            <a:pPr marL="514350" indent="-514350">
              <a:buFont typeface="+mj-lt"/>
              <a:buAutoNum type="arabicPeriod"/>
            </a:pPr>
            <a:r>
              <a:rPr lang="en-NZ" dirty="0" err="1" smtClean="0"/>
              <a:t>Vérification</a:t>
            </a:r>
            <a:r>
              <a:rPr lang="en-NZ" dirty="0" smtClean="0"/>
              <a:t> que Angular </a:t>
            </a:r>
            <a:r>
              <a:rPr lang="en-NZ" dirty="0" err="1" smtClean="0"/>
              <a:t>n’est</a:t>
            </a:r>
            <a:r>
              <a:rPr lang="en-NZ" dirty="0" smtClean="0"/>
              <a:t> pas déjà chargé</a:t>
            </a:r>
          </a:p>
          <a:p>
            <a:pPr lvl="1"/>
            <a:r>
              <a:rPr lang="en-NZ" dirty="0" err="1" smtClean="0"/>
              <a:t>Sortir</a:t>
            </a:r>
            <a:r>
              <a:rPr lang="en-NZ" dirty="0" smtClean="0"/>
              <a:t> avec un WARNING</a:t>
            </a:r>
          </a:p>
          <a:p>
            <a:pPr marL="514350" indent="-514350">
              <a:buFont typeface="+mj-lt"/>
              <a:buAutoNum type="arabicPeriod"/>
            </a:pPr>
            <a:r>
              <a:rPr lang="en-NZ" dirty="0" err="1" smtClean="0"/>
              <a:t>Vérification</a:t>
            </a:r>
            <a:r>
              <a:rPr lang="en-NZ" dirty="0" smtClean="0"/>
              <a:t> </a:t>
            </a:r>
            <a:r>
              <a:rPr lang="en-NZ" dirty="0" err="1" smtClean="0"/>
              <a:t>que</a:t>
            </a:r>
            <a:r>
              <a:rPr lang="en-NZ" dirty="0" smtClean="0"/>
              <a:t> </a:t>
            </a:r>
            <a:r>
              <a:rPr lang="en-NZ" dirty="0" err="1" smtClean="0"/>
              <a:t>jQuery</a:t>
            </a:r>
            <a:r>
              <a:rPr lang="en-NZ" dirty="0" smtClean="0"/>
              <a:t> </a:t>
            </a:r>
            <a:r>
              <a:rPr lang="en-NZ" dirty="0" err="1" smtClean="0"/>
              <a:t>n’est</a:t>
            </a:r>
            <a:r>
              <a:rPr lang="en-NZ" dirty="0" smtClean="0"/>
              <a:t> pas déjà chargé</a:t>
            </a:r>
          </a:p>
          <a:p>
            <a:pPr lvl="1"/>
            <a:r>
              <a:rPr lang="en-NZ" dirty="0" err="1"/>
              <a:t>a</a:t>
            </a:r>
            <a:r>
              <a:rPr lang="en-NZ" dirty="0" err="1" smtClean="0"/>
              <a:t>ngular.element</a:t>
            </a:r>
            <a:r>
              <a:rPr lang="en-NZ" dirty="0" smtClean="0"/>
              <a:t> = jQuery </a:t>
            </a:r>
            <a:r>
              <a:rPr lang="en-NZ" dirty="0" err="1" smtClean="0"/>
              <a:t>ou</a:t>
            </a:r>
            <a:r>
              <a:rPr lang="en-NZ" dirty="0" smtClean="0"/>
              <a:t> </a:t>
            </a:r>
            <a:r>
              <a:rPr lang="en-NZ" dirty="0" err="1" smtClean="0"/>
              <a:t>jqLite</a:t>
            </a:r>
            <a:endParaRPr lang="en-NZ" dirty="0" smtClean="0"/>
          </a:p>
          <a:p>
            <a:pPr marL="514350" indent="-514350">
              <a:buFont typeface="+mj-lt"/>
              <a:buAutoNum type="arabicPeriod"/>
            </a:pPr>
            <a:r>
              <a:rPr lang="en-NZ" dirty="0" smtClean="0"/>
              <a:t>Publication des </a:t>
            </a:r>
            <a:r>
              <a:rPr lang="en-NZ" dirty="0" err="1" smtClean="0"/>
              <a:t>propriétés</a:t>
            </a:r>
            <a:r>
              <a:rPr lang="en-NZ" dirty="0" smtClean="0"/>
              <a:t> Angular.&lt;xxx&gt; (</a:t>
            </a:r>
            <a:r>
              <a:rPr lang="en-NZ" dirty="0" err="1" smtClean="0"/>
              <a:t>méthodes</a:t>
            </a:r>
            <a:r>
              <a:rPr lang="en-NZ" dirty="0" smtClean="0"/>
              <a:t> et </a:t>
            </a:r>
            <a:r>
              <a:rPr lang="en-NZ" dirty="0" err="1" smtClean="0"/>
              <a:t>attributs</a:t>
            </a:r>
            <a:r>
              <a:rPr lang="en-NZ" dirty="0" smtClean="0"/>
              <a:t>).</a:t>
            </a:r>
          </a:p>
          <a:p>
            <a:pPr marL="514350" indent="-514350">
              <a:buFont typeface="+mj-lt"/>
              <a:buAutoNum type="arabicPeriod"/>
            </a:pPr>
            <a:r>
              <a:rPr lang="en-NZ" dirty="0" err="1" smtClean="0"/>
              <a:t>Programmation</a:t>
            </a:r>
            <a:r>
              <a:rPr lang="en-NZ" dirty="0" smtClean="0"/>
              <a:t> de </a:t>
            </a:r>
            <a:r>
              <a:rPr lang="en-NZ" dirty="0" err="1" smtClean="0"/>
              <a:t>angularInit</a:t>
            </a:r>
            <a:r>
              <a:rPr lang="en-NZ" dirty="0" smtClean="0"/>
              <a:t> </a:t>
            </a:r>
            <a:r>
              <a:rPr lang="en-NZ" dirty="0" err="1" smtClean="0"/>
              <a:t>quand</a:t>
            </a:r>
            <a:r>
              <a:rPr lang="en-NZ" dirty="0" smtClean="0"/>
              <a:t> le DOM </a:t>
            </a:r>
            <a:r>
              <a:rPr lang="en-NZ" dirty="0" err="1" smtClean="0"/>
              <a:t>est</a:t>
            </a:r>
            <a:r>
              <a:rPr lang="en-NZ" dirty="0" smtClean="0"/>
              <a:t> chargé</a:t>
            </a:r>
          </a:p>
          <a:p>
            <a:pPr lvl="1"/>
            <a:endParaRPr lang="en-NZ" dirty="0" smtClean="0"/>
          </a:p>
          <a:p>
            <a:pPr lvl="1"/>
            <a:endParaRPr lang="fr-FR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1340768"/>
            <a:ext cx="5076825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696528" y="1700808"/>
            <a:ext cx="7931224" cy="75608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NZ" b="1" dirty="0" smtClean="0"/>
              <a:t>IIFE </a:t>
            </a:r>
            <a:r>
              <a:rPr lang="en-NZ" b="1" dirty="0" err="1" smtClean="0"/>
              <a:t>exposant</a:t>
            </a:r>
            <a:r>
              <a:rPr lang="en-NZ" b="1" dirty="0" smtClean="0"/>
              <a:t> </a:t>
            </a:r>
            <a:r>
              <a:rPr lang="en-NZ" b="1" dirty="0" err="1" smtClean="0"/>
              <a:t>une</a:t>
            </a:r>
            <a:r>
              <a:rPr lang="en-NZ" b="1" dirty="0" smtClean="0"/>
              <a:t> variable : </a:t>
            </a:r>
            <a:r>
              <a:rPr lang="en-NZ" b="1" dirty="0" err="1" smtClean="0"/>
              <a:t>window.angular</a:t>
            </a:r>
            <a:endParaRPr lang="en-NZ" dirty="0" smtClean="0"/>
          </a:p>
          <a:p>
            <a:pPr lvl="1"/>
            <a:endParaRPr lang="fr-FR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636912"/>
            <a:ext cx="2676525" cy="393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3543988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NZ" dirty="0" err="1" smtClean="0"/>
              <a:t>angularInit</a:t>
            </a:r>
            <a:r>
              <a:rPr lang="en-NZ" dirty="0" smtClean="0"/>
              <a:t> (</a:t>
            </a:r>
            <a:r>
              <a:rPr lang="en-NZ" dirty="0" err="1" smtClean="0"/>
              <a:t>quand</a:t>
            </a:r>
            <a:r>
              <a:rPr lang="en-NZ" dirty="0" smtClean="0"/>
              <a:t> le DOM </a:t>
            </a:r>
            <a:r>
              <a:rPr lang="en-NZ" dirty="0" err="1" smtClean="0"/>
              <a:t>est</a:t>
            </a:r>
            <a:r>
              <a:rPr lang="en-NZ" dirty="0" smtClean="0"/>
              <a:t> chargé)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91880" y="1352509"/>
            <a:ext cx="5482952" cy="3268960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normAutofit fontScale="55000" lnSpcReduction="20000"/>
          </a:bodyPr>
          <a:lstStyle/>
          <a:p>
            <a:r>
              <a:rPr lang="en-NZ" dirty="0" smtClean="0"/>
              <a:t>PHASE 1 :</a:t>
            </a:r>
          </a:p>
          <a:p>
            <a:pPr lvl="1"/>
            <a:r>
              <a:rPr lang="en-NZ" dirty="0" err="1" smtClean="0"/>
              <a:t>Recherche</a:t>
            </a:r>
            <a:r>
              <a:rPr lang="en-NZ" dirty="0" smtClean="0"/>
              <a:t> de la </a:t>
            </a:r>
            <a:r>
              <a:rPr lang="en-NZ" dirty="0" err="1" smtClean="0"/>
              <a:t>balise</a:t>
            </a:r>
            <a:r>
              <a:rPr lang="en-NZ" dirty="0" smtClean="0"/>
              <a:t> ng-app</a:t>
            </a:r>
          </a:p>
          <a:p>
            <a:pPr lvl="2"/>
            <a:r>
              <a:rPr lang="en-NZ" dirty="0" smtClean="0"/>
              <a:t>Stop </a:t>
            </a:r>
            <a:r>
              <a:rPr lang="en-NZ" dirty="0" err="1" smtClean="0"/>
              <a:t>si</a:t>
            </a:r>
            <a:r>
              <a:rPr lang="en-NZ" dirty="0" smtClean="0"/>
              <a:t> pas </a:t>
            </a:r>
            <a:r>
              <a:rPr lang="en-NZ" dirty="0" err="1" smtClean="0"/>
              <a:t>trouvée</a:t>
            </a:r>
            <a:endParaRPr lang="en-NZ" dirty="0" smtClean="0"/>
          </a:p>
          <a:p>
            <a:pPr lvl="1"/>
            <a:r>
              <a:rPr lang="en-NZ" dirty="0" err="1" smtClean="0"/>
              <a:t>Chargement</a:t>
            </a:r>
            <a:r>
              <a:rPr lang="en-NZ" dirty="0" smtClean="0"/>
              <a:t> du module “ng” (et de </a:t>
            </a:r>
            <a:r>
              <a:rPr lang="en-NZ" dirty="0" err="1" smtClean="0"/>
              <a:t>sa</a:t>
            </a:r>
            <a:r>
              <a:rPr lang="en-NZ" dirty="0" smtClean="0"/>
              <a:t> pseudo-</a:t>
            </a:r>
            <a:r>
              <a:rPr lang="en-NZ" dirty="0" err="1" smtClean="0"/>
              <a:t>dépendance</a:t>
            </a:r>
            <a:r>
              <a:rPr lang="en-NZ" dirty="0" smtClean="0"/>
              <a:t> “auto” </a:t>
            </a:r>
            <a:r>
              <a:rPr lang="en-NZ" dirty="0" err="1" smtClean="0"/>
              <a:t>ainsi</a:t>
            </a:r>
            <a:r>
              <a:rPr lang="en-NZ" dirty="0" smtClean="0"/>
              <a:t> que </a:t>
            </a:r>
            <a:r>
              <a:rPr lang="en-NZ" dirty="0" err="1" smtClean="0"/>
              <a:t>sa</a:t>
            </a:r>
            <a:r>
              <a:rPr lang="en-NZ" dirty="0" smtClean="0"/>
              <a:t> </a:t>
            </a:r>
            <a:r>
              <a:rPr lang="en-NZ" dirty="0" err="1" smtClean="0"/>
              <a:t>vraie</a:t>
            </a:r>
            <a:r>
              <a:rPr lang="en-NZ" dirty="0" smtClean="0"/>
              <a:t> </a:t>
            </a:r>
            <a:r>
              <a:rPr lang="en-NZ" dirty="0" err="1" smtClean="0"/>
              <a:t>dépendance</a:t>
            </a:r>
            <a:r>
              <a:rPr lang="en-NZ" dirty="0"/>
              <a:t> </a:t>
            </a:r>
            <a:r>
              <a:rPr lang="en-NZ" dirty="0" smtClean="0"/>
              <a:t>“</a:t>
            </a:r>
            <a:r>
              <a:rPr lang="en-NZ" dirty="0" err="1" smtClean="0"/>
              <a:t>ngLocale</a:t>
            </a:r>
            <a:r>
              <a:rPr lang="en-NZ" dirty="0" smtClean="0"/>
              <a:t>”)</a:t>
            </a:r>
          </a:p>
          <a:p>
            <a:pPr lvl="2"/>
            <a:r>
              <a:rPr lang="en-NZ" dirty="0" smtClean="0"/>
              <a:t>Note: les </a:t>
            </a:r>
            <a:r>
              <a:rPr lang="en-NZ" dirty="0" err="1" smtClean="0"/>
              <a:t>dépendances</a:t>
            </a:r>
            <a:r>
              <a:rPr lang="en-NZ" dirty="0" smtClean="0"/>
              <a:t> d’un module </a:t>
            </a:r>
            <a:r>
              <a:rPr lang="en-NZ" dirty="0" err="1" smtClean="0"/>
              <a:t>sont</a:t>
            </a:r>
            <a:r>
              <a:rPr lang="en-NZ" dirty="0" smtClean="0"/>
              <a:t> </a:t>
            </a:r>
            <a:r>
              <a:rPr lang="en-NZ" dirty="0" err="1" smtClean="0"/>
              <a:t>chargées</a:t>
            </a:r>
            <a:r>
              <a:rPr lang="en-NZ" dirty="0" smtClean="0"/>
              <a:t> AVANT le module.</a:t>
            </a:r>
          </a:p>
          <a:p>
            <a:pPr lvl="1"/>
            <a:r>
              <a:rPr lang="en-NZ" dirty="0" smtClean="0"/>
              <a:t>Lecture du module principal (=</a:t>
            </a:r>
            <a:r>
              <a:rPr lang="en-NZ" dirty="0" err="1" smtClean="0"/>
              <a:t>valeur</a:t>
            </a:r>
            <a:r>
              <a:rPr lang="en-NZ" dirty="0" smtClean="0"/>
              <a:t> de </a:t>
            </a:r>
            <a:r>
              <a:rPr lang="en-NZ" dirty="0" err="1" smtClean="0"/>
              <a:t>ng</a:t>
            </a:r>
            <a:r>
              <a:rPr lang="en-NZ" dirty="0" smtClean="0"/>
              <a:t>-app) et </a:t>
            </a:r>
            <a:r>
              <a:rPr lang="en-NZ" dirty="0" err="1" smtClean="0"/>
              <a:t>chargement</a:t>
            </a:r>
            <a:r>
              <a:rPr lang="en-NZ" dirty="0" smtClean="0"/>
              <a:t> du module principal et de </a:t>
            </a:r>
            <a:r>
              <a:rPr lang="en-NZ" dirty="0" err="1" smtClean="0"/>
              <a:t>ses</a:t>
            </a:r>
            <a:r>
              <a:rPr lang="en-NZ" dirty="0" smtClean="0"/>
              <a:t> </a:t>
            </a:r>
            <a:r>
              <a:rPr lang="en-NZ" dirty="0" err="1" smtClean="0"/>
              <a:t>dépendances</a:t>
            </a:r>
            <a:r>
              <a:rPr lang="en-NZ" dirty="0" smtClean="0"/>
              <a:t>.</a:t>
            </a:r>
          </a:p>
          <a:p>
            <a:r>
              <a:rPr lang="en-NZ" dirty="0" smtClean="0"/>
              <a:t>PHASE 2 :</a:t>
            </a:r>
          </a:p>
          <a:p>
            <a:pPr lvl="1"/>
            <a:r>
              <a:rPr lang="en-NZ" dirty="0" smtClean="0"/>
              <a:t>Compilation du DOM sous ng-app (</a:t>
            </a:r>
            <a:r>
              <a:rPr lang="en-NZ" dirty="0" err="1" smtClean="0"/>
              <a:t>représenté</a:t>
            </a:r>
            <a:r>
              <a:rPr lang="en-NZ" dirty="0" smtClean="0"/>
              <a:t> par le service $</a:t>
            </a:r>
            <a:r>
              <a:rPr lang="en-NZ" dirty="0" err="1" smtClean="0"/>
              <a:t>rootElement</a:t>
            </a:r>
            <a:r>
              <a:rPr lang="en-NZ" dirty="0" smtClean="0"/>
              <a:t>) avec le </a:t>
            </a:r>
            <a:r>
              <a:rPr lang="en-NZ" dirty="0" err="1" smtClean="0"/>
              <a:t>contexte</a:t>
            </a:r>
            <a:r>
              <a:rPr lang="en-NZ" dirty="0" smtClean="0"/>
              <a:t> (service $</a:t>
            </a:r>
            <a:r>
              <a:rPr lang="en-NZ" dirty="0" err="1" smtClean="0"/>
              <a:t>rootScope</a:t>
            </a:r>
            <a:r>
              <a:rPr lang="en-NZ" dirty="0" smtClean="0"/>
              <a:t>).</a:t>
            </a:r>
          </a:p>
          <a:p>
            <a:pPr lvl="2"/>
            <a:r>
              <a:rPr lang="en-NZ" dirty="0" smtClean="0"/>
              <a:t>Pseudo-code: $compile($</a:t>
            </a:r>
            <a:r>
              <a:rPr lang="en-NZ" dirty="0" err="1" smtClean="0"/>
              <a:t>rootElement</a:t>
            </a:r>
            <a:r>
              <a:rPr lang="en-NZ" dirty="0" smtClean="0"/>
              <a:t>)($</a:t>
            </a:r>
            <a:r>
              <a:rPr lang="en-NZ" dirty="0" err="1" smtClean="0"/>
              <a:t>rootScope</a:t>
            </a:r>
            <a:r>
              <a:rPr lang="en-NZ" dirty="0" smtClean="0"/>
              <a:t>);</a:t>
            </a:r>
          </a:p>
          <a:p>
            <a:endParaRPr lang="en-NZ" dirty="0" smtClean="0"/>
          </a:p>
          <a:p>
            <a:endParaRPr lang="fr-FR" dirty="0"/>
          </a:p>
        </p:txBody>
      </p:sp>
      <p:pic>
        <p:nvPicPr>
          <p:cNvPr id="4" name="Picture 8" descr="C:\jlouis\images\memoris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9316" y="2384938"/>
            <a:ext cx="4248472" cy="4473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743992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err="1" smtClean="0"/>
              <a:t>AngularInit</a:t>
            </a:r>
            <a:endParaRPr lang="fr-FR" dirty="0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251520" y="3789040"/>
            <a:ext cx="8568952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1115616" y="3645024"/>
            <a:ext cx="0" cy="288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5508104" y="3645024"/>
            <a:ext cx="0" cy="288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211960" y="3645024"/>
            <a:ext cx="0" cy="288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3563888" y="3645024"/>
            <a:ext cx="0" cy="288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2771800" y="3645024"/>
            <a:ext cx="0" cy="288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1979712" y="3645024"/>
            <a:ext cx="0" cy="288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611560" y="2998693"/>
            <a:ext cx="10081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1400" dirty="0" err="1" smtClean="0"/>
              <a:t>Recherche</a:t>
            </a:r>
            <a:r>
              <a:rPr lang="en-NZ" sz="1400" dirty="0" smtClean="0"/>
              <a:t> ng-app</a:t>
            </a:r>
            <a:endParaRPr lang="fr-FR" sz="1400" dirty="0"/>
          </a:p>
        </p:txBody>
      </p:sp>
      <p:sp>
        <p:nvSpPr>
          <p:cNvPr id="14" name="TextBox 13"/>
          <p:cNvSpPr txBox="1"/>
          <p:nvPr/>
        </p:nvSpPr>
        <p:spPr>
          <a:xfrm>
            <a:off x="1475656" y="2998693"/>
            <a:ext cx="10081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1400" dirty="0" smtClean="0"/>
              <a:t>Charge auto</a:t>
            </a:r>
            <a:endParaRPr lang="fr-FR" sz="1400" dirty="0"/>
          </a:p>
        </p:txBody>
      </p:sp>
      <p:sp>
        <p:nvSpPr>
          <p:cNvPr id="15" name="TextBox 14"/>
          <p:cNvSpPr txBox="1"/>
          <p:nvPr/>
        </p:nvSpPr>
        <p:spPr>
          <a:xfrm>
            <a:off x="2267744" y="2997058"/>
            <a:ext cx="10081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1400" dirty="0" smtClean="0"/>
              <a:t>Charge </a:t>
            </a:r>
            <a:r>
              <a:rPr lang="en-NZ" sz="1400" dirty="0" err="1" smtClean="0"/>
              <a:t>ngLocale</a:t>
            </a:r>
            <a:endParaRPr lang="fr-FR" sz="1400" dirty="0"/>
          </a:p>
        </p:txBody>
      </p:sp>
      <p:sp>
        <p:nvSpPr>
          <p:cNvPr id="16" name="TextBox 15"/>
          <p:cNvSpPr txBox="1"/>
          <p:nvPr/>
        </p:nvSpPr>
        <p:spPr>
          <a:xfrm>
            <a:off x="3059832" y="3004804"/>
            <a:ext cx="8640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1400" dirty="0" smtClean="0"/>
              <a:t>Charge ng</a:t>
            </a:r>
            <a:endParaRPr lang="fr-FR" sz="1400" dirty="0"/>
          </a:p>
        </p:txBody>
      </p:sp>
      <p:sp>
        <p:nvSpPr>
          <p:cNvPr id="17" name="TextBox 16"/>
          <p:cNvSpPr txBox="1"/>
          <p:nvPr/>
        </p:nvSpPr>
        <p:spPr>
          <a:xfrm>
            <a:off x="3799326" y="2789360"/>
            <a:ext cx="86409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1400" dirty="0" smtClean="0"/>
              <a:t>Lire </a:t>
            </a:r>
            <a:r>
              <a:rPr lang="en-NZ" sz="1400" dirty="0" err="1" smtClean="0"/>
              <a:t>valeur</a:t>
            </a:r>
            <a:r>
              <a:rPr lang="en-NZ" sz="1400" dirty="0" smtClean="0"/>
              <a:t> ng-app</a:t>
            </a:r>
            <a:endParaRPr lang="fr-FR" sz="1400" dirty="0"/>
          </a:p>
        </p:txBody>
      </p:sp>
      <p:sp>
        <p:nvSpPr>
          <p:cNvPr id="18" name="Left Bracket 17"/>
          <p:cNvSpPr/>
          <p:nvPr/>
        </p:nvSpPr>
        <p:spPr>
          <a:xfrm rot="16200000">
            <a:off x="2673495" y="3059253"/>
            <a:ext cx="252028" cy="1999634"/>
          </a:xfrm>
          <a:prstGeom prst="leftBracket">
            <a:avLst>
              <a:gd name="adj" fmla="val 1965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TextBox 18"/>
          <p:cNvSpPr txBox="1"/>
          <p:nvPr/>
        </p:nvSpPr>
        <p:spPr>
          <a:xfrm>
            <a:off x="1989415" y="4219187"/>
            <a:ext cx="1620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dirty="0" err="1" smtClean="0"/>
              <a:t>Chargement</a:t>
            </a:r>
            <a:r>
              <a:rPr lang="en-NZ" dirty="0" smtClean="0"/>
              <a:t> ng</a:t>
            </a:r>
            <a:endParaRPr lang="fr-FR" dirty="0"/>
          </a:p>
        </p:txBody>
      </p:sp>
      <p:sp>
        <p:nvSpPr>
          <p:cNvPr id="20" name="TextBox 19"/>
          <p:cNvSpPr txBox="1"/>
          <p:nvPr/>
        </p:nvSpPr>
        <p:spPr>
          <a:xfrm>
            <a:off x="4738610" y="3004804"/>
            <a:ext cx="14895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1400" dirty="0" smtClean="0"/>
              <a:t>Charge </a:t>
            </a:r>
            <a:r>
              <a:rPr lang="en-NZ" sz="1400" dirty="0" err="1" smtClean="0"/>
              <a:t>myApp</a:t>
            </a:r>
            <a:r>
              <a:rPr lang="en-NZ" sz="1400" dirty="0" smtClean="0"/>
              <a:t> + </a:t>
            </a:r>
            <a:r>
              <a:rPr lang="en-NZ" sz="1400" dirty="0" err="1" smtClean="0"/>
              <a:t>dependances</a:t>
            </a:r>
            <a:endParaRPr lang="fr-FR" sz="1400" dirty="0"/>
          </a:p>
        </p:txBody>
      </p:sp>
      <p:sp>
        <p:nvSpPr>
          <p:cNvPr id="21" name="Left Bracket 20"/>
          <p:cNvSpPr/>
          <p:nvPr/>
        </p:nvSpPr>
        <p:spPr>
          <a:xfrm rot="16200000">
            <a:off x="3149842" y="2236828"/>
            <a:ext cx="252028" cy="5040560"/>
          </a:xfrm>
          <a:prstGeom prst="leftBracket">
            <a:avLst>
              <a:gd name="adj" fmla="val 1965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TextBox 21"/>
          <p:cNvSpPr txBox="1"/>
          <p:nvPr/>
        </p:nvSpPr>
        <p:spPr>
          <a:xfrm>
            <a:off x="2483768" y="5044534"/>
            <a:ext cx="348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b="1" dirty="0" smtClean="0"/>
              <a:t>Phase 1 : </a:t>
            </a:r>
            <a:r>
              <a:rPr lang="en-NZ" b="1" dirty="0" err="1" smtClean="0"/>
              <a:t>chargement</a:t>
            </a:r>
            <a:r>
              <a:rPr lang="en-NZ" b="1" dirty="0" smtClean="0"/>
              <a:t> des modules</a:t>
            </a:r>
            <a:endParaRPr lang="fr-FR" b="1" dirty="0"/>
          </a:p>
        </p:txBody>
      </p:sp>
      <p:sp>
        <p:nvSpPr>
          <p:cNvPr id="23" name="Left Bracket 22"/>
          <p:cNvSpPr/>
          <p:nvPr/>
        </p:nvSpPr>
        <p:spPr>
          <a:xfrm rot="16200000">
            <a:off x="7402506" y="3816812"/>
            <a:ext cx="252028" cy="1880592"/>
          </a:xfrm>
          <a:prstGeom prst="leftBracket">
            <a:avLst>
              <a:gd name="adj" fmla="val 1965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TextBox 23"/>
          <p:cNvSpPr txBox="1"/>
          <p:nvPr/>
        </p:nvSpPr>
        <p:spPr>
          <a:xfrm>
            <a:off x="6601557" y="5059868"/>
            <a:ext cx="22284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b="1" dirty="0" smtClean="0"/>
              <a:t>Phase 2 : compilation</a:t>
            </a:r>
            <a:endParaRPr lang="fr-FR" b="1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7380312" y="3660157"/>
            <a:ext cx="0" cy="288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6732153" y="3158692"/>
            <a:ext cx="1296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dirty="0" smtClean="0"/>
              <a:t>compilation</a:t>
            </a:r>
            <a:endParaRPr lang="fr-FR" dirty="0"/>
          </a:p>
        </p:txBody>
      </p:sp>
      <p:sp>
        <p:nvSpPr>
          <p:cNvPr id="3" name="Oval 2"/>
          <p:cNvSpPr/>
          <p:nvPr/>
        </p:nvSpPr>
        <p:spPr>
          <a:xfrm>
            <a:off x="107504" y="3645024"/>
            <a:ext cx="288032" cy="2880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Oval 26"/>
          <p:cNvSpPr/>
          <p:nvPr/>
        </p:nvSpPr>
        <p:spPr>
          <a:xfrm>
            <a:off x="8324800" y="3645024"/>
            <a:ext cx="288032" cy="2880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TextBox 27"/>
          <p:cNvSpPr txBox="1"/>
          <p:nvPr/>
        </p:nvSpPr>
        <p:spPr>
          <a:xfrm>
            <a:off x="-108520" y="3220247"/>
            <a:ext cx="10081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1400" dirty="0" smtClean="0"/>
              <a:t>DEBUT</a:t>
            </a:r>
            <a:endParaRPr lang="fr-FR" sz="1400" dirty="0"/>
          </a:p>
        </p:txBody>
      </p:sp>
      <p:sp>
        <p:nvSpPr>
          <p:cNvPr id="29" name="TextBox 28"/>
          <p:cNvSpPr txBox="1"/>
          <p:nvPr/>
        </p:nvSpPr>
        <p:spPr>
          <a:xfrm>
            <a:off x="8165735" y="3210730"/>
            <a:ext cx="10081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1400" dirty="0" smtClean="0"/>
              <a:t>FIN</a:t>
            </a:r>
            <a:endParaRPr lang="fr-FR" sz="1400" dirty="0"/>
          </a:p>
        </p:txBody>
      </p:sp>
      <p:sp>
        <p:nvSpPr>
          <p:cNvPr id="4" name="Oval 3"/>
          <p:cNvSpPr/>
          <p:nvPr/>
        </p:nvSpPr>
        <p:spPr>
          <a:xfrm>
            <a:off x="5710795" y="3591018"/>
            <a:ext cx="805421" cy="4140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0" name="Straight Arrow Connector 29"/>
          <p:cNvCxnSpPr/>
          <p:nvPr/>
        </p:nvCxnSpPr>
        <p:spPr>
          <a:xfrm flipH="1">
            <a:off x="6228183" y="2276872"/>
            <a:ext cx="503970" cy="125115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5971326" y="1873616"/>
            <a:ext cx="1999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Phases config + </a:t>
            </a:r>
            <a:r>
              <a:rPr lang="fr-FR" dirty="0" err="1" smtClean="0"/>
              <a:t>run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117989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 service $compile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normAutofit fontScale="92500" lnSpcReduction="20000"/>
          </a:bodyPr>
          <a:lstStyle/>
          <a:p>
            <a:r>
              <a:rPr lang="fr-FR" dirty="0" smtClean="0"/>
              <a:t>Parcours le DOM dans l’ordre (un peu comme un SAX </a:t>
            </a:r>
            <a:r>
              <a:rPr lang="fr-FR" dirty="0" err="1" smtClean="0"/>
              <a:t>parser</a:t>
            </a:r>
            <a:r>
              <a:rPr lang="fr-FR" dirty="0" smtClean="0"/>
              <a:t>)</a:t>
            </a:r>
          </a:p>
          <a:p>
            <a:r>
              <a:rPr lang="fr-FR" dirty="0" smtClean="0"/>
              <a:t>Quand un </a:t>
            </a:r>
            <a:r>
              <a:rPr lang="fr-FR" b="1" dirty="0" smtClean="0"/>
              <a:t>élément, attribut, class, ou commentaire</a:t>
            </a:r>
            <a:r>
              <a:rPr lang="fr-FR" dirty="0" smtClean="0"/>
              <a:t> est rencontré, alors le compilateur vérifie dans la table des directives (privée) si il y a des actions à faire et les exécute le cas échéant.</a:t>
            </a:r>
          </a:p>
          <a:p>
            <a:r>
              <a:rPr lang="fr-FR" dirty="0" smtClean="0"/>
              <a:t>Quand une </a:t>
            </a:r>
            <a:r>
              <a:rPr lang="fr-FR" b="1" dirty="0" smtClean="0"/>
              <a:t>expression</a:t>
            </a:r>
            <a:r>
              <a:rPr lang="fr-FR" dirty="0" smtClean="0"/>
              <a:t> est rencontrée ({{…}}) elle est compilée (voir détail plus loin)</a:t>
            </a:r>
          </a:p>
          <a:p>
            <a:r>
              <a:rPr lang="fr-FR" dirty="0" smtClean="0"/>
              <a:t>Voir la doc des directives dans l’API référence sous le service $compile.</a:t>
            </a:r>
          </a:p>
          <a:p>
            <a:pPr lvl="1"/>
            <a:r>
              <a:rPr lang="fr-FR" dirty="0"/>
              <a:t>https://docs.angularjs.org/api/ng/service/$compile</a:t>
            </a:r>
          </a:p>
        </p:txBody>
      </p:sp>
    </p:spTree>
    <p:extLst>
      <p:ext uri="{BB962C8B-B14F-4D97-AF65-F5344CB8AC3E}">
        <p14:creationId xmlns:p14="http://schemas.microsoft.com/office/powerpoint/2010/main" val="41017769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FR" b="1" dirty="0"/>
              <a:t>Rappels </a:t>
            </a:r>
            <a:r>
              <a:rPr lang="fr-FR" b="1" dirty="0" smtClean="0"/>
              <a:t>JavaScript</a:t>
            </a:r>
          </a:p>
          <a:p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Présentation du framework </a:t>
            </a:r>
            <a:r>
              <a:rPr lang="fr-FR" dirty="0" smtClean="0">
                <a:solidFill>
                  <a:schemeClr val="bg1">
                    <a:lumMod val="50000"/>
                  </a:schemeClr>
                </a:solidFill>
              </a:rPr>
              <a:t>AngularJS</a:t>
            </a:r>
          </a:p>
          <a:p>
            <a:r>
              <a:rPr lang="fr-FR" dirty="0" smtClean="0">
                <a:solidFill>
                  <a:schemeClr val="bg1">
                    <a:lumMod val="50000"/>
                  </a:schemeClr>
                </a:solidFill>
              </a:rPr>
              <a:t>Contrôleurs </a:t>
            </a:r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et gestion des </a:t>
            </a:r>
            <a:r>
              <a:rPr lang="fr-FR" dirty="0" smtClean="0">
                <a:solidFill>
                  <a:schemeClr val="bg1">
                    <a:lumMod val="50000"/>
                  </a:schemeClr>
                </a:solidFill>
              </a:rPr>
              <a:t>scopes</a:t>
            </a:r>
          </a:p>
          <a:p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Module et injection de </a:t>
            </a:r>
            <a:r>
              <a:rPr lang="fr-FR" dirty="0" smtClean="0">
                <a:solidFill>
                  <a:schemeClr val="bg1">
                    <a:lumMod val="50000"/>
                  </a:schemeClr>
                </a:solidFill>
              </a:rPr>
              <a:t>dépendance</a:t>
            </a:r>
          </a:p>
          <a:p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Définition des </a:t>
            </a:r>
            <a:r>
              <a:rPr lang="fr-FR" dirty="0" smtClean="0">
                <a:solidFill>
                  <a:schemeClr val="bg1">
                    <a:lumMod val="50000"/>
                  </a:schemeClr>
                </a:solidFill>
              </a:rPr>
              <a:t>routes</a:t>
            </a:r>
          </a:p>
          <a:p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Fonctionnalité de données, Echange </a:t>
            </a:r>
            <a:r>
              <a:rPr lang="fr-FR" dirty="0" smtClean="0">
                <a:solidFill>
                  <a:schemeClr val="bg1">
                    <a:lumMod val="50000"/>
                  </a:schemeClr>
                </a:solidFill>
              </a:rPr>
              <a:t>Serveur</a:t>
            </a:r>
          </a:p>
          <a:p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Intégration des tests </a:t>
            </a:r>
            <a:r>
              <a:rPr lang="fr-FR" dirty="0" smtClean="0">
                <a:solidFill>
                  <a:schemeClr val="bg1">
                    <a:lumMod val="50000"/>
                  </a:schemeClr>
                </a:solidFill>
              </a:rPr>
              <a:t>automatisés</a:t>
            </a:r>
          </a:p>
          <a:p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Bonnes pratiques et outils</a:t>
            </a:r>
          </a:p>
        </p:txBody>
      </p:sp>
    </p:spTree>
    <p:extLst>
      <p:ext uri="{BB962C8B-B14F-4D97-AF65-F5344CB8AC3E}">
        <p14:creationId xmlns:p14="http://schemas.microsoft.com/office/powerpoint/2010/main" val="1412662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$compile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normAutofit fontScale="92500"/>
          </a:bodyPr>
          <a:lstStyle/>
          <a:p>
            <a:r>
              <a:rPr lang="fr-FR" dirty="0" smtClean="0"/>
              <a:t>API : </a:t>
            </a:r>
            <a:r>
              <a:rPr lang="fr-FR" dirty="0" err="1" smtClean="0"/>
              <a:t>linkFn</a:t>
            </a:r>
            <a:r>
              <a:rPr lang="fr-FR" dirty="0" smtClean="0"/>
              <a:t> = $compile(</a:t>
            </a:r>
            <a:r>
              <a:rPr lang="fr-FR" dirty="0" err="1" smtClean="0"/>
              <a:t>element</a:t>
            </a:r>
            <a:r>
              <a:rPr lang="fr-FR" dirty="0" smtClean="0"/>
              <a:t>)</a:t>
            </a:r>
          </a:p>
          <a:p>
            <a:pPr lvl="1"/>
            <a:r>
              <a:rPr lang="fr-FR" dirty="0" smtClean="0"/>
              <a:t>Renvoie une fonction de linkage</a:t>
            </a:r>
          </a:p>
          <a:p>
            <a:r>
              <a:rPr lang="fr-FR" dirty="0" smtClean="0"/>
              <a:t>Fonction de linkage: </a:t>
            </a:r>
            <a:r>
              <a:rPr lang="fr-FR" dirty="0" err="1" smtClean="0"/>
              <a:t>linkFn</a:t>
            </a:r>
            <a:r>
              <a:rPr lang="fr-FR" dirty="0" smtClean="0"/>
              <a:t>(</a:t>
            </a:r>
            <a:r>
              <a:rPr lang="fr-FR" dirty="0" err="1" smtClean="0"/>
              <a:t>context</a:t>
            </a:r>
            <a:r>
              <a:rPr lang="fr-FR" dirty="0" smtClean="0"/>
              <a:t>)</a:t>
            </a:r>
          </a:p>
          <a:p>
            <a:pPr lvl="1"/>
            <a:r>
              <a:rPr lang="fr-FR" dirty="0" smtClean="0"/>
              <a:t>Contexte: on met le service $</a:t>
            </a:r>
            <a:r>
              <a:rPr lang="fr-FR" dirty="0" err="1" smtClean="0"/>
              <a:t>rootScope</a:t>
            </a:r>
            <a:r>
              <a:rPr lang="fr-FR" dirty="0" smtClean="0"/>
              <a:t>, ou un $scope.</a:t>
            </a:r>
          </a:p>
          <a:p>
            <a:r>
              <a:rPr lang="fr-FR" dirty="0" smtClean="0"/>
              <a:t>Il existe 2 types de $scope : </a:t>
            </a:r>
            <a:r>
              <a:rPr lang="fr-FR" dirty="0"/>
              <a:t>$</a:t>
            </a:r>
            <a:r>
              <a:rPr lang="fr-FR" dirty="0" err="1"/>
              <a:t>scope.$new</a:t>
            </a:r>
            <a:r>
              <a:rPr lang="fr-FR" dirty="0"/>
              <a:t>()</a:t>
            </a:r>
            <a:r>
              <a:rPr lang="fr-FR" dirty="0" smtClean="0"/>
              <a:t>.</a:t>
            </a:r>
          </a:p>
          <a:p>
            <a:pPr lvl="1"/>
            <a:r>
              <a:rPr lang="fr-FR" dirty="0" smtClean="0"/>
              <a:t>Scope isolé () « </a:t>
            </a:r>
            <a:r>
              <a:rPr lang="fr-FR" dirty="0" err="1" smtClean="0"/>
              <a:t>isolated</a:t>
            </a:r>
            <a:r>
              <a:rPr lang="fr-FR" dirty="0" smtClean="0"/>
              <a:t> scope »</a:t>
            </a:r>
          </a:p>
          <a:p>
            <a:pPr lvl="1"/>
            <a:r>
              <a:rPr lang="fr-FR" dirty="0" smtClean="0"/>
              <a:t>Scope enfant (fait appel au parent quand il ne trouve pas sa propriété demandée) « </a:t>
            </a:r>
            <a:r>
              <a:rPr lang="fr-FR" dirty="0" err="1" smtClean="0"/>
              <a:t>child</a:t>
            </a:r>
            <a:r>
              <a:rPr lang="fr-FR" dirty="0" smtClean="0"/>
              <a:t> scope ».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0437751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$scope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5338936" cy="2620887"/>
          </a:xfr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>
            <a:normAutofit fontScale="40000" lnSpcReduction="20000"/>
          </a:bodyPr>
          <a:lstStyle/>
          <a:p>
            <a:r>
              <a:rPr lang="fr-FR" dirty="0" smtClean="0"/>
              <a:t>La fonction de linkage issue du compilateur prend en paramètre un objet qui s’appelle le </a:t>
            </a:r>
            <a:r>
              <a:rPr lang="fr-FR" b="1" dirty="0" smtClean="0"/>
              <a:t>$scope</a:t>
            </a:r>
            <a:r>
              <a:rPr lang="fr-FR" dirty="0" smtClean="0"/>
              <a:t>.</a:t>
            </a:r>
          </a:p>
          <a:p>
            <a:r>
              <a:rPr lang="fr-FR" dirty="0" smtClean="0"/>
              <a:t>Il faut maîtriser l’objet $scope. Connaître ses attributs et méthodes.</a:t>
            </a:r>
          </a:p>
          <a:p>
            <a:pPr lvl="1"/>
            <a:r>
              <a:rPr lang="fr-FR" b="1" dirty="0" smtClean="0"/>
              <a:t>$id</a:t>
            </a:r>
            <a:r>
              <a:rPr lang="fr-FR" dirty="0" smtClean="0"/>
              <a:t> = 1 pour le $</a:t>
            </a:r>
            <a:r>
              <a:rPr lang="fr-FR" dirty="0" err="1" smtClean="0"/>
              <a:t>rootScope</a:t>
            </a:r>
            <a:r>
              <a:rPr lang="fr-FR" dirty="0" smtClean="0"/>
              <a:t>, et il est incrémenté à chaque création de $scope (</a:t>
            </a:r>
            <a:r>
              <a:rPr lang="fr-FR" dirty="0" err="1" smtClean="0"/>
              <a:t>child</a:t>
            </a:r>
            <a:r>
              <a:rPr lang="fr-FR" dirty="0" smtClean="0"/>
              <a:t> scope, ou scope isolé)</a:t>
            </a:r>
          </a:p>
          <a:p>
            <a:pPr lvl="1"/>
            <a:r>
              <a:rPr lang="fr-FR" b="1" dirty="0" smtClean="0"/>
              <a:t>$new() </a:t>
            </a:r>
            <a:r>
              <a:rPr lang="fr-FR" dirty="0" smtClean="0"/>
              <a:t>: utilisé pour créer un </a:t>
            </a:r>
            <a:r>
              <a:rPr lang="fr-FR" dirty="0" err="1" smtClean="0"/>
              <a:t>child</a:t>
            </a:r>
            <a:r>
              <a:rPr lang="fr-FR" dirty="0" smtClean="0"/>
              <a:t> scope ou un scope isolé.</a:t>
            </a:r>
          </a:p>
          <a:p>
            <a:r>
              <a:rPr lang="fr-FR" dirty="0" smtClean="0"/>
              <a:t>Chaque $scope à un </a:t>
            </a:r>
            <a:r>
              <a:rPr lang="fr-FR" b="1" dirty="0" smtClean="0"/>
              <a:t>$parent</a:t>
            </a:r>
            <a:r>
              <a:rPr lang="fr-FR" dirty="0" smtClean="0"/>
              <a:t>, sauf </a:t>
            </a:r>
            <a:r>
              <a:rPr lang="fr-FR" b="1" dirty="0" smtClean="0"/>
              <a:t>$</a:t>
            </a:r>
            <a:r>
              <a:rPr lang="fr-FR" b="1" dirty="0" err="1" smtClean="0"/>
              <a:t>rootScope</a:t>
            </a:r>
            <a:r>
              <a:rPr lang="fr-FR" b="1" dirty="0" smtClean="0"/>
              <a:t>, père de tous les scope</a:t>
            </a:r>
            <a:r>
              <a:rPr lang="fr-FR" dirty="0" smtClean="0"/>
              <a:t>.</a:t>
            </a:r>
          </a:p>
          <a:p>
            <a:r>
              <a:rPr lang="fr-FR" dirty="0" smtClean="0"/>
              <a:t>Chaque $scope connait </a:t>
            </a:r>
            <a:r>
              <a:rPr lang="fr-FR" b="1" dirty="0" smtClean="0"/>
              <a:t>son fils ainé et son fils cadet</a:t>
            </a:r>
            <a:r>
              <a:rPr lang="fr-FR" dirty="0" smtClean="0"/>
              <a:t>, mais pas ses autres fils. Drôle de famille !</a:t>
            </a:r>
          </a:p>
          <a:p>
            <a:r>
              <a:rPr lang="fr-FR" dirty="0" smtClean="0"/>
              <a:t>Chaque $scope contient toutes les </a:t>
            </a:r>
            <a:r>
              <a:rPr lang="fr-FR" dirty="0" err="1" smtClean="0"/>
              <a:t>propriétes</a:t>
            </a:r>
            <a:r>
              <a:rPr lang="fr-FR" dirty="0" smtClean="0"/>
              <a:t> du modèle MVC que l’on veut bien mettre dedans. A vous de les mettre.</a:t>
            </a:r>
            <a:endParaRPr lang="fr-FR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3068960"/>
            <a:ext cx="2438400" cy="2238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467544" y="4581128"/>
            <a:ext cx="5338936" cy="182879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 fontScale="47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NOTE: dans AngularJS, les </a:t>
            </a:r>
            <a:r>
              <a:rPr lang="fr-FR" dirty="0" err="1" smtClean="0"/>
              <a:t>propri</a:t>
            </a:r>
            <a:r>
              <a:rPr lang="en-NZ" dirty="0" err="1" smtClean="0"/>
              <a:t>étés</a:t>
            </a:r>
            <a:r>
              <a:rPr lang="en-NZ" dirty="0" smtClean="0"/>
              <a:t> </a:t>
            </a:r>
            <a:r>
              <a:rPr lang="en-NZ" dirty="0" err="1" smtClean="0"/>
              <a:t>commençant</a:t>
            </a:r>
            <a:r>
              <a:rPr lang="en-NZ" dirty="0" smtClean="0"/>
              <a:t> par $$ </a:t>
            </a:r>
            <a:r>
              <a:rPr lang="en-NZ" dirty="0" err="1" smtClean="0"/>
              <a:t>sont</a:t>
            </a:r>
            <a:r>
              <a:rPr lang="en-NZ" dirty="0" smtClean="0"/>
              <a:t> </a:t>
            </a:r>
            <a:r>
              <a:rPr lang="en-NZ" dirty="0" err="1" smtClean="0"/>
              <a:t>privées</a:t>
            </a:r>
            <a:r>
              <a:rPr lang="en-NZ" dirty="0" smtClean="0"/>
              <a:t> et </a:t>
            </a:r>
            <a:r>
              <a:rPr lang="en-NZ" dirty="0" err="1" smtClean="0"/>
              <a:t>peuvent</a:t>
            </a:r>
            <a:r>
              <a:rPr lang="en-NZ" dirty="0" smtClean="0"/>
              <a:t> changer à </a:t>
            </a:r>
            <a:r>
              <a:rPr lang="en-NZ" dirty="0" err="1" smtClean="0"/>
              <a:t>toute</a:t>
            </a:r>
            <a:r>
              <a:rPr lang="en-NZ" dirty="0" smtClean="0"/>
              <a:t> </a:t>
            </a:r>
            <a:r>
              <a:rPr lang="en-NZ" dirty="0" err="1" smtClean="0"/>
              <a:t>montée</a:t>
            </a:r>
            <a:r>
              <a:rPr lang="en-NZ" dirty="0" smtClean="0"/>
              <a:t> </a:t>
            </a:r>
            <a:r>
              <a:rPr lang="en-NZ" dirty="0" err="1" smtClean="0"/>
              <a:t>en</a:t>
            </a:r>
            <a:r>
              <a:rPr lang="en-NZ" dirty="0" smtClean="0"/>
              <a:t> version de AngularJS : </a:t>
            </a:r>
            <a:r>
              <a:rPr lang="en-NZ" dirty="0" err="1" smtClean="0"/>
              <a:t>il</a:t>
            </a:r>
            <a:r>
              <a:rPr lang="en-NZ" dirty="0" smtClean="0"/>
              <a:t> </a:t>
            </a:r>
            <a:r>
              <a:rPr lang="en-NZ" dirty="0" err="1" smtClean="0"/>
              <a:t>est</a:t>
            </a:r>
            <a:r>
              <a:rPr lang="en-NZ" dirty="0" smtClean="0"/>
              <a:t> </a:t>
            </a:r>
            <a:r>
              <a:rPr lang="en-NZ" dirty="0" err="1" smtClean="0"/>
              <a:t>recommandé</a:t>
            </a:r>
            <a:r>
              <a:rPr lang="en-NZ" dirty="0" smtClean="0"/>
              <a:t> de ne pas les utiliser </a:t>
            </a:r>
            <a:r>
              <a:rPr lang="en-NZ" dirty="0" err="1" smtClean="0"/>
              <a:t>dans</a:t>
            </a:r>
            <a:r>
              <a:rPr lang="en-NZ" dirty="0" smtClean="0"/>
              <a:t> le code.</a:t>
            </a:r>
          </a:p>
          <a:p>
            <a:r>
              <a:rPr lang="en-NZ" dirty="0" smtClean="0"/>
              <a:t>Les </a:t>
            </a:r>
            <a:r>
              <a:rPr lang="en-NZ" dirty="0" err="1" smtClean="0"/>
              <a:t>propriétés</a:t>
            </a:r>
            <a:r>
              <a:rPr lang="en-NZ" dirty="0" smtClean="0"/>
              <a:t> </a:t>
            </a:r>
            <a:r>
              <a:rPr lang="en-NZ" dirty="0" err="1" smtClean="0"/>
              <a:t>publiques</a:t>
            </a:r>
            <a:r>
              <a:rPr lang="en-NZ" dirty="0" smtClean="0"/>
              <a:t> </a:t>
            </a:r>
            <a:r>
              <a:rPr lang="en-NZ" dirty="0" err="1" smtClean="0"/>
              <a:t>commencent</a:t>
            </a:r>
            <a:r>
              <a:rPr lang="en-NZ" dirty="0" smtClean="0"/>
              <a:t> par $.</a:t>
            </a:r>
          </a:p>
          <a:p>
            <a:r>
              <a:rPr lang="en-NZ" dirty="0" smtClean="0"/>
              <a:t>CONSEIL : </a:t>
            </a:r>
            <a:r>
              <a:rPr lang="en-NZ" dirty="0" err="1" smtClean="0"/>
              <a:t>éviter</a:t>
            </a:r>
            <a:r>
              <a:rPr lang="en-NZ" dirty="0" smtClean="0"/>
              <a:t> </a:t>
            </a:r>
            <a:r>
              <a:rPr lang="en-NZ" dirty="0" err="1" smtClean="0"/>
              <a:t>d’ajouter</a:t>
            </a:r>
            <a:r>
              <a:rPr lang="en-NZ" dirty="0" smtClean="0"/>
              <a:t> des </a:t>
            </a:r>
            <a:r>
              <a:rPr lang="en-NZ" dirty="0" err="1" smtClean="0"/>
              <a:t>propriétés</a:t>
            </a:r>
            <a:r>
              <a:rPr lang="en-NZ" dirty="0" smtClean="0"/>
              <a:t> qui </a:t>
            </a:r>
            <a:r>
              <a:rPr lang="en-NZ" dirty="0" err="1" smtClean="0"/>
              <a:t>commencent</a:t>
            </a:r>
            <a:r>
              <a:rPr lang="en-NZ" dirty="0" smtClean="0"/>
              <a:t> par $.</a:t>
            </a:r>
          </a:p>
          <a:p>
            <a:r>
              <a:rPr lang="fr-FR" dirty="0" smtClean="0"/>
              <a:t>VOIR : https</a:t>
            </a:r>
            <a:r>
              <a:rPr lang="fr-FR" dirty="0"/>
              <a:t>://docs.angularjs.org/api</a:t>
            </a:r>
          </a:p>
          <a:p>
            <a:pPr marL="0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6284361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casses (case)</a:t>
            </a:r>
            <a:endParaRPr lang="fr-FR" dirty="0"/>
          </a:p>
        </p:txBody>
      </p:sp>
      <p:sp>
        <p:nvSpPr>
          <p:cNvPr id="4" name="Content Placeholder 2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800" dirty="0" smtClean="0"/>
              <a:t>Note : les « cases » (Casses)</a:t>
            </a:r>
          </a:p>
          <a:p>
            <a:r>
              <a:rPr lang="fr-FR" sz="1800" dirty="0" err="1" smtClean="0"/>
              <a:t>UpperCamelCase</a:t>
            </a:r>
            <a:r>
              <a:rPr lang="fr-FR" sz="1800" dirty="0" smtClean="0"/>
              <a:t> (ou </a:t>
            </a:r>
            <a:r>
              <a:rPr lang="fr-FR" sz="1800" dirty="0" err="1" smtClean="0"/>
              <a:t>PascalCase</a:t>
            </a:r>
            <a:r>
              <a:rPr lang="fr-FR" sz="1800" dirty="0" smtClean="0"/>
              <a:t>)</a:t>
            </a:r>
          </a:p>
          <a:p>
            <a:r>
              <a:rPr lang="fr-FR" sz="1800" dirty="0" err="1" smtClean="0"/>
              <a:t>lowerCamelCase</a:t>
            </a:r>
            <a:r>
              <a:rPr lang="fr-FR" sz="1800" dirty="0" smtClean="0"/>
              <a:t> (ou </a:t>
            </a:r>
            <a:r>
              <a:rPr lang="fr-FR" sz="1800" dirty="0" err="1" smtClean="0"/>
              <a:t>camelCase</a:t>
            </a:r>
            <a:r>
              <a:rPr lang="fr-FR" sz="1800" dirty="0" smtClean="0"/>
              <a:t>)</a:t>
            </a:r>
          </a:p>
          <a:p>
            <a:r>
              <a:rPr lang="fr-FR" sz="1800" dirty="0" smtClean="0"/>
              <a:t>spinal-case (ou </a:t>
            </a:r>
            <a:r>
              <a:rPr lang="fr-FR" sz="1800" dirty="0" err="1" smtClean="0"/>
              <a:t>lower</a:t>
            </a:r>
            <a:r>
              <a:rPr lang="fr-FR" sz="1800" dirty="0" smtClean="0"/>
              <a:t>-</a:t>
            </a:r>
            <a:r>
              <a:rPr lang="fr-FR" sz="1800" dirty="0" err="1" smtClean="0"/>
              <a:t>dash</a:t>
            </a:r>
            <a:r>
              <a:rPr lang="fr-FR" sz="1800" smtClean="0"/>
              <a:t>-case)</a:t>
            </a:r>
            <a:endParaRPr lang="fr-FR" sz="1800" dirty="0" smtClean="0"/>
          </a:p>
          <a:p>
            <a:r>
              <a:rPr lang="fr-FR" sz="1800" dirty="0" err="1" smtClean="0"/>
              <a:t>snake_case</a:t>
            </a:r>
            <a:endParaRPr lang="fr-FR" sz="1800" dirty="0"/>
          </a:p>
          <a:p>
            <a:r>
              <a:rPr lang="fr-FR" sz="1800" dirty="0" smtClean="0"/>
              <a:t>Train-Case</a:t>
            </a:r>
          </a:p>
          <a:p>
            <a:r>
              <a:rPr lang="fr-FR" sz="1800" dirty="0" smtClean="0"/>
              <a:t>SCREAMING_SNAKE_CASE</a:t>
            </a:r>
          </a:p>
          <a:p>
            <a:r>
              <a:rPr lang="fr-FR" sz="1800" dirty="0" err="1" smtClean="0"/>
              <a:t>StUdLyCaPs</a:t>
            </a:r>
            <a:r>
              <a:rPr lang="fr-FR" sz="1800" dirty="0" smtClean="0"/>
              <a:t> (</a:t>
            </a:r>
            <a:r>
              <a:rPr lang="fr-FR" sz="1800" dirty="0" err="1" smtClean="0"/>
              <a:t>HoTMaiL</a:t>
            </a:r>
            <a:r>
              <a:rPr lang="fr-FR" sz="1800" dirty="0" smtClean="0"/>
              <a:t>)</a:t>
            </a:r>
          </a:p>
          <a:p>
            <a:endParaRPr lang="fr-FR" sz="1800" dirty="0"/>
          </a:p>
          <a:p>
            <a:r>
              <a:rPr lang="fr-FR" sz="1800" dirty="0" smtClean="0"/>
              <a:t>HTML =&gt; spinal-case</a:t>
            </a:r>
          </a:p>
          <a:p>
            <a:r>
              <a:rPr lang="fr-FR" sz="1800" dirty="0" err="1" smtClean="0"/>
              <a:t>Javascript</a:t>
            </a:r>
            <a:r>
              <a:rPr lang="fr-FR" sz="1800" dirty="0" smtClean="0"/>
              <a:t> =&gt;  </a:t>
            </a:r>
            <a:r>
              <a:rPr lang="fr-FR" sz="1800" dirty="0" err="1" smtClean="0"/>
              <a:t>camelCase</a:t>
            </a:r>
            <a:r>
              <a:rPr lang="fr-FR" sz="1800" dirty="0" smtClean="0"/>
              <a:t> (directive, service) et </a:t>
            </a:r>
            <a:r>
              <a:rPr lang="fr-FR" sz="1800" dirty="0" err="1" smtClean="0"/>
              <a:t>PascalCase</a:t>
            </a:r>
            <a:r>
              <a:rPr lang="fr-FR" sz="1800" dirty="0" smtClean="0"/>
              <a:t> (</a:t>
            </a:r>
            <a:r>
              <a:rPr lang="fr-FR" sz="1800" dirty="0" err="1" smtClean="0"/>
              <a:t>controller</a:t>
            </a:r>
            <a:r>
              <a:rPr lang="fr-FR" sz="1800" dirty="0" smtClean="0"/>
              <a:t>)</a:t>
            </a:r>
          </a:p>
          <a:p>
            <a:pPr lvl="1"/>
            <a:r>
              <a:rPr lang="fr-FR" sz="1400" dirty="0" smtClean="0"/>
              <a:t>ATTENTION AU PIEGE DE LA DIRECTIVE DECLAREE EN SPINAL CASE !!!</a:t>
            </a:r>
          </a:p>
          <a:p>
            <a:pPr marL="0" indent="0">
              <a:buNone/>
            </a:pPr>
            <a:endParaRPr lang="fr-FR" sz="1800" dirty="0"/>
          </a:p>
        </p:txBody>
      </p:sp>
    </p:spTree>
    <p:extLst>
      <p:ext uri="{BB962C8B-B14F-4D97-AF65-F5344CB8AC3E}">
        <p14:creationId xmlns:p14="http://schemas.microsoft.com/office/powerpoint/2010/main" val="238377516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Directive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rmAutofit fontScale="85000" lnSpcReduction="20000"/>
          </a:bodyPr>
          <a:lstStyle/>
          <a:p>
            <a:r>
              <a:rPr lang="fr-FR" dirty="0" smtClean="0"/>
              <a:t>Déclarée dans un module</a:t>
            </a:r>
          </a:p>
          <a:p>
            <a:pPr lvl="1"/>
            <a:r>
              <a:rPr lang="fr-FR" dirty="0" smtClean="0"/>
              <a:t>Avec </a:t>
            </a:r>
            <a:r>
              <a:rPr lang="fr-FR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app.directive</a:t>
            </a:r>
            <a:r>
              <a:rPr lang="fr-F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(‘</a:t>
            </a:r>
            <a:r>
              <a:rPr lang="fr-FR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maSuperDirective</a:t>
            </a:r>
            <a:r>
              <a:rPr lang="fr-F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’, </a:t>
            </a:r>
            <a:r>
              <a:rPr lang="fr-FR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function</a:t>
            </a:r>
            <a:r>
              <a:rPr lang="fr-F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 {})</a:t>
            </a:r>
          </a:p>
          <a:p>
            <a:pPr lvl="1"/>
            <a:r>
              <a:rPr lang="fr-FR" dirty="0" smtClean="0"/>
              <a:t>La déclaration fait que la directive sera comprise lors de la compilation sous la forme </a:t>
            </a:r>
            <a:r>
              <a:rPr lang="fr-F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ma-super-directive</a:t>
            </a:r>
          </a:p>
          <a:p>
            <a:r>
              <a:rPr lang="fr-FR" dirty="0" err="1" smtClean="0"/>
              <a:t>camelCase</a:t>
            </a:r>
            <a:r>
              <a:rPr lang="fr-FR" dirty="0" smtClean="0"/>
              <a:t> lors de la déclaration</a:t>
            </a:r>
          </a:p>
          <a:p>
            <a:r>
              <a:rPr lang="fr-FR" dirty="0" smtClean="0"/>
              <a:t>spinal-case lors de la compilation</a:t>
            </a:r>
          </a:p>
          <a:p>
            <a:pPr lvl="1"/>
            <a:r>
              <a:rPr lang="fr-FR" dirty="0" smtClean="0"/>
              <a:t>Oui, c’est « pas ergonomique »… on aurait préféré la spinal-case aussi dans la déclaration pour des raisons d’</a:t>
            </a:r>
            <a:r>
              <a:rPr lang="fr-FR" dirty="0" err="1" smtClean="0"/>
              <a:t>homogénéïté</a:t>
            </a:r>
            <a:r>
              <a:rPr lang="fr-FR" dirty="0" smtClean="0"/>
              <a:t> dans le code.</a:t>
            </a:r>
          </a:p>
          <a:p>
            <a:r>
              <a:rPr lang="fr-FR" dirty="0" smtClean="0"/>
              <a:t>Voir la doc dans le service $compile. (non elle n’est pas dans </a:t>
            </a:r>
            <a:r>
              <a:rPr lang="fr-FR" dirty="0" err="1" smtClean="0"/>
              <a:t>app.directive</a:t>
            </a:r>
            <a:r>
              <a:rPr lang="fr-FR" dirty="0" smtClean="0"/>
              <a:t>…)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1869458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Directive</a:t>
            </a:r>
            <a:endParaRPr lang="fr-FR" dirty="0"/>
          </a:p>
        </p:txBody>
      </p:sp>
      <p:sp>
        <p:nvSpPr>
          <p:cNvPr id="4" name="TextBox 3"/>
          <p:cNvSpPr txBox="1"/>
          <p:nvPr/>
        </p:nvSpPr>
        <p:spPr>
          <a:xfrm>
            <a:off x="827584" y="1772816"/>
            <a:ext cx="30868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smtClean="0"/>
              <a:t>Déclaration (</a:t>
            </a:r>
            <a:r>
              <a:rPr lang="fr-FR" sz="2400" dirty="0" err="1" smtClean="0"/>
              <a:t>Javascript</a:t>
            </a:r>
            <a:r>
              <a:rPr lang="fr-FR" sz="2400" dirty="0" smtClean="0"/>
              <a:t>)</a:t>
            </a:r>
            <a:endParaRPr lang="fr-FR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5724128" y="1772816"/>
            <a:ext cx="24484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smtClean="0"/>
              <a:t>Utilisation (HTML)</a:t>
            </a:r>
            <a:endParaRPr lang="fr-FR" sz="2400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492896"/>
            <a:ext cx="4257675" cy="23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949" y="2343150"/>
            <a:ext cx="3648075" cy="1085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115616" y="5301208"/>
            <a:ext cx="1579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Voir exemple 4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5086435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Directives OOTB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79912" y="1484784"/>
            <a:ext cx="4906888" cy="4641379"/>
          </a:xfr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>
            <a:normAutofit fontScale="85000" lnSpcReduction="20000"/>
          </a:bodyPr>
          <a:lstStyle/>
          <a:p>
            <a:r>
              <a:rPr lang="fr-FR" dirty="0" smtClean="0"/>
              <a:t>Nommage :</a:t>
            </a:r>
          </a:p>
          <a:p>
            <a:pPr lvl="1"/>
            <a:r>
              <a:rPr lang="fr-FR" dirty="0" smtClean="0"/>
              <a:t>Les directives peuvent être :</a:t>
            </a:r>
          </a:p>
          <a:p>
            <a:pPr lvl="2"/>
            <a:r>
              <a:rPr lang="fr-FR" dirty="0" smtClean="0"/>
              <a:t>Des mots clés existant HTML5</a:t>
            </a:r>
          </a:p>
          <a:p>
            <a:pPr lvl="3"/>
            <a:r>
              <a:rPr lang="fr-FR" dirty="0" smtClean="0"/>
              <a:t>Exemple : </a:t>
            </a:r>
            <a:r>
              <a:rPr lang="fr-FR" dirty="0" err="1" smtClean="0"/>
              <a:t>form</a:t>
            </a:r>
            <a:r>
              <a:rPr lang="fr-FR" dirty="0" smtClean="0"/>
              <a:t>, input, select, </a:t>
            </a:r>
            <a:r>
              <a:rPr lang="fr-FR" dirty="0" err="1" smtClean="0"/>
              <a:t>required</a:t>
            </a:r>
            <a:r>
              <a:rPr lang="fr-FR" dirty="0" smtClean="0"/>
              <a:t>, script, etc.</a:t>
            </a:r>
          </a:p>
          <a:p>
            <a:pPr lvl="2"/>
            <a:r>
              <a:rPr lang="fr-FR" dirty="0" smtClean="0"/>
              <a:t>Des nouveaux mots :</a:t>
            </a:r>
          </a:p>
          <a:p>
            <a:pPr lvl="3"/>
            <a:r>
              <a:rPr lang="fr-FR" dirty="0" smtClean="0"/>
              <a:t>Exemple : </a:t>
            </a:r>
            <a:r>
              <a:rPr lang="fr-FR" dirty="0" err="1" smtClean="0"/>
              <a:t>ng-repeat</a:t>
            </a:r>
            <a:r>
              <a:rPr lang="fr-FR" dirty="0" smtClean="0"/>
              <a:t>, </a:t>
            </a:r>
            <a:r>
              <a:rPr lang="fr-FR" dirty="0" err="1" smtClean="0"/>
              <a:t>ng-controller</a:t>
            </a:r>
            <a:r>
              <a:rPr lang="fr-FR" dirty="0" smtClean="0"/>
              <a:t>, etc.</a:t>
            </a:r>
          </a:p>
          <a:p>
            <a:pPr lvl="3"/>
            <a:r>
              <a:rPr lang="fr-FR" dirty="0" smtClean="0"/>
              <a:t>Remarquer la convention de nommage de l’équipe </a:t>
            </a:r>
            <a:r>
              <a:rPr lang="fr-FR" dirty="0" err="1" smtClean="0"/>
              <a:t>Angular</a:t>
            </a:r>
            <a:r>
              <a:rPr lang="fr-FR" dirty="0" smtClean="0"/>
              <a:t> : on préfixe par « </a:t>
            </a:r>
            <a:r>
              <a:rPr lang="fr-FR" dirty="0" err="1" smtClean="0"/>
              <a:t>ng</a:t>
            </a:r>
            <a:r>
              <a:rPr lang="fr-FR" dirty="0" smtClean="0"/>
              <a:t> »</a:t>
            </a:r>
          </a:p>
          <a:p>
            <a:pPr lvl="3"/>
            <a:r>
              <a:rPr lang="fr-FR" dirty="0" smtClean="0"/>
              <a:t>Quand vous créez une directive, </a:t>
            </a:r>
            <a:r>
              <a:rPr lang="fr-FR" dirty="0" err="1" smtClean="0"/>
              <a:t>prefixez</a:t>
            </a:r>
            <a:r>
              <a:rPr lang="fr-FR" dirty="0" smtClean="0"/>
              <a:t> là par autre chose que « </a:t>
            </a:r>
            <a:r>
              <a:rPr lang="fr-FR" dirty="0" err="1" smtClean="0"/>
              <a:t>ng</a:t>
            </a:r>
            <a:r>
              <a:rPr lang="fr-FR" dirty="0" smtClean="0"/>
              <a:t> ».</a:t>
            </a:r>
          </a:p>
          <a:p>
            <a:r>
              <a:rPr lang="fr-FR" dirty="0" smtClean="0"/>
              <a:t>Documentation :</a:t>
            </a:r>
          </a:p>
          <a:p>
            <a:pPr lvl="2"/>
            <a:r>
              <a:rPr lang="fr-FR" dirty="0" smtClean="0"/>
              <a:t>La notation </a:t>
            </a:r>
            <a:r>
              <a:rPr lang="fr-FR" dirty="0" err="1" smtClean="0"/>
              <a:t>camelCase</a:t>
            </a:r>
            <a:r>
              <a:rPr lang="fr-FR" dirty="0" smtClean="0"/>
              <a:t> est utilisée</a:t>
            </a:r>
          </a:p>
          <a:p>
            <a:pPr lvl="3"/>
            <a:endParaRPr lang="fr-FR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772816"/>
            <a:ext cx="3239641" cy="25966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7320074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Les petits mensonges de la doc…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429000"/>
            <a:ext cx="8229600" cy="2697163"/>
          </a:xfr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>
            <a:normAutofit fontScale="70000" lnSpcReduction="20000"/>
          </a:bodyPr>
          <a:lstStyle/>
          <a:p>
            <a:r>
              <a:rPr lang="fr-FR" dirty="0" err="1" smtClean="0"/>
              <a:t>ngApp</a:t>
            </a:r>
            <a:r>
              <a:rPr lang="fr-FR" dirty="0" smtClean="0"/>
              <a:t> n’est pas une directive au sens de la compilation.</a:t>
            </a:r>
          </a:p>
          <a:p>
            <a:pPr lvl="1"/>
            <a:r>
              <a:rPr lang="fr-FR" dirty="0" err="1" smtClean="0"/>
              <a:t>ngCsp</a:t>
            </a:r>
            <a:r>
              <a:rPr lang="fr-FR" dirty="0" smtClean="0"/>
              <a:t> non plus.</a:t>
            </a:r>
          </a:p>
          <a:p>
            <a:r>
              <a:rPr lang="fr-FR" dirty="0" smtClean="0"/>
              <a:t>Le module « auto » n’existe pas.</a:t>
            </a:r>
          </a:p>
          <a:p>
            <a:r>
              <a:rPr lang="fr-FR" dirty="0" smtClean="0"/>
              <a:t>Le module </a:t>
            </a:r>
            <a:r>
              <a:rPr lang="fr-FR" dirty="0" err="1" smtClean="0"/>
              <a:t>ng</a:t>
            </a:r>
            <a:r>
              <a:rPr lang="fr-FR" dirty="0" smtClean="0"/>
              <a:t> ne possède que des directives, des contrôleurs, des services, des providers, des filtres, mais pas de :</a:t>
            </a:r>
          </a:p>
          <a:p>
            <a:pPr lvl="1"/>
            <a:r>
              <a:rPr lang="fr-FR" dirty="0" err="1" smtClean="0"/>
              <a:t>Function</a:t>
            </a:r>
            <a:r>
              <a:rPr lang="fr-FR" dirty="0" smtClean="0"/>
              <a:t> </a:t>
            </a:r>
            <a:r>
              <a:rPr lang="fr-FR" dirty="0" err="1" smtClean="0"/>
              <a:t>angular</a:t>
            </a:r>
            <a:r>
              <a:rPr lang="fr-FR" dirty="0" smtClean="0"/>
              <a:t>.&lt;xxx&gt;</a:t>
            </a:r>
          </a:p>
          <a:p>
            <a:pPr lvl="1"/>
            <a:r>
              <a:rPr lang="fr-FR" dirty="0" smtClean="0"/>
              <a:t>Object (</a:t>
            </a:r>
            <a:r>
              <a:rPr lang="fr-FR" dirty="0" err="1" smtClean="0"/>
              <a:t>angular.version</a:t>
            </a:r>
            <a:r>
              <a:rPr lang="fr-FR" dirty="0" smtClean="0"/>
              <a:t>)</a:t>
            </a:r>
          </a:p>
          <a:p>
            <a:pPr lvl="1"/>
            <a:r>
              <a:rPr lang="fr-FR" dirty="0" smtClean="0"/>
              <a:t>Type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1490662"/>
            <a:ext cx="1717551" cy="17217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0880156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Expressions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>
            <a:normAutofit lnSpcReduction="10000"/>
          </a:bodyPr>
          <a:lstStyle/>
          <a:p>
            <a:r>
              <a:rPr lang="fr-FR" dirty="0" smtClean="0"/>
              <a:t>Notation dans la vue HTML : {{…}}</a:t>
            </a:r>
          </a:p>
          <a:p>
            <a:r>
              <a:rPr lang="fr-FR" dirty="0" smtClean="0"/>
              <a:t>Interprété par le compilateur (service $compile)</a:t>
            </a:r>
          </a:p>
          <a:p>
            <a:r>
              <a:rPr lang="fr-FR" dirty="0" smtClean="0"/>
              <a:t>2 étapes :</a:t>
            </a:r>
          </a:p>
          <a:p>
            <a:pPr marL="971550" lvl="1" indent="-514350">
              <a:buFont typeface="+mj-lt"/>
              <a:buAutoNum type="arabicPeriod"/>
            </a:pPr>
            <a:r>
              <a:rPr lang="fr-FR" dirty="0" smtClean="0"/>
              <a:t>Poser un </a:t>
            </a:r>
            <a:r>
              <a:rPr lang="fr-FR" dirty="0" err="1" smtClean="0"/>
              <a:t>watcher</a:t>
            </a:r>
            <a:r>
              <a:rPr lang="fr-FR" dirty="0" smtClean="0"/>
              <a:t> sur le contenu de l’expression</a:t>
            </a:r>
          </a:p>
          <a:p>
            <a:pPr marL="971550" lvl="1" indent="-514350">
              <a:buFont typeface="+mj-lt"/>
              <a:buAutoNum type="arabicPeriod"/>
            </a:pPr>
            <a:r>
              <a:rPr lang="fr-FR" dirty="0" smtClean="0"/>
              <a:t>Evaluer l’expression</a:t>
            </a:r>
          </a:p>
          <a:p>
            <a:pPr marL="571500" indent="-514350"/>
            <a:r>
              <a:rPr lang="fr-FR" dirty="0" smtClean="0"/>
              <a:t>Les variables de l’expression sont les variables du contexte de compilation.</a:t>
            </a:r>
          </a:p>
          <a:p>
            <a:pPr marL="571500" indent="-514350"/>
            <a:r>
              <a:rPr lang="fr-FR" dirty="0" smtClean="0"/>
              <a:t>Voir exemple 5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4878082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Filtre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3970784" cy="2116832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rmAutofit fontScale="55000" lnSpcReduction="20000"/>
          </a:bodyPr>
          <a:lstStyle/>
          <a:p>
            <a:r>
              <a:rPr lang="fr-FR" dirty="0" smtClean="0"/>
              <a:t>Fonction prenant un objet à filtrer en premier argument.</a:t>
            </a:r>
          </a:p>
          <a:p>
            <a:r>
              <a:rPr lang="fr-FR" dirty="0" smtClean="0"/>
              <a:t>Fonction pouvant prendre d’autres argument si nécessaire</a:t>
            </a:r>
          </a:p>
          <a:p>
            <a:r>
              <a:rPr lang="fr-FR" dirty="0" smtClean="0"/>
              <a:t>Renvoie un objet filtré (en général une chaine de caractère)</a:t>
            </a:r>
          </a:p>
          <a:p>
            <a:r>
              <a:rPr lang="fr-FR" dirty="0" smtClean="0"/>
              <a:t>S’utilise dans les expressions avec l’opérateur ‘|’ (pipe).</a:t>
            </a:r>
            <a:endParaRPr lang="fr-FR" dirty="0"/>
          </a:p>
        </p:txBody>
      </p:sp>
      <p:sp>
        <p:nvSpPr>
          <p:cNvPr id="4" name="Rectangle 3"/>
          <p:cNvSpPr/>
          <p:nvPr/>
        </p:nvSpPr>
        <p:spPr>
          <a:xfrm>
            <a:off x="5940152" y="2276872"/>
            <a:ext cx="1944216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Filtre date</a:t>
            </a:r>
            <a:endParaRPr lang="fr-FR" dirty="0"/>
          </a:p>
        </p:txBody>
      </p:sp>
      <p:cxnSp>
        <p:nvCxnSpPr>
          <p:cNvPr id="6" name="Straight Arrow Connector 5"/>
          <p:cNvCxnSpPr>
            <a:endCxn id="4" idx="1"/>
          </p:cNvCxnSpPr>
          <p:nvPr/>
        </p:nvCxnSpPr>
        <p:spPr>
          <a:xfrm>
            <a:off x="5220072" y="2600908"/>
            <a:ext cx="72008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stCxn id="4" idx="3"/>
          </p:cNvCxnSpPr>
          <p:nvPr/>
        </p:nvCxnSpPr>
        <p:spPr>
          <a:xfrm>
            <a:off x="7884368" y="2600908"/>
            <a:ext cx="57606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endCxn id="4" idx="0"/>
          </p:cNvCxnSpPr>
          <p:nvPr/>
        </p:nvCxnSpPr>
        <p:spPr>
          <a:xfrm>
            <a:off x="6912260" y="1844824"/>
            <a:ext cx="0" cy="43204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6501217" y="1556792"/>
            <a:ext cx="822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format</a:t>
            </a:r>
            <a:endParaRPr lang="fr-FR" dirty="0"/>
          </a:p>
        </p:txBody>
      </p:sp>
      <p:sp>
        <p:nvSpPr>
          <p:cNvPr id="14" name="TextBox 13"/>
          <p:cNvSpPr txBox="1"/>
          <p:nvPr/>
        </p:nvSpPr>
        <p:spPr>
          <a:xfrm>
            <a:off x="4572000" y="2420888"/>
            <a:ext cx="625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Date</a:t>
            </a:r>
            <a:endParaRPr lang="fr-FR" dirty="0"/>
          </a:p>
        </p:txBody>
      </p:sp>
      <p:sp>
        <p:nvSpPr>
          <p:cNvPr id="15" name="TextBox 14"/>
          <p:cNvSpPr txBox="1"/>
          <p:nvPr/>
        </p:nvSpPr>
        <p:spPr>
          <a:xfrm>
            <a:off x="8472148" y="2416242"/>
            <a:ext cx="7126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string</a:t>
            </a:r>
            <a:endParaRPr lang="fr-FR" dirty="0"/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564" y="3861048"/>
            <a:ext cx="7232804" cy="576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075" y="5262431"/>
            <a:ext cx="5267325" cy="37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7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564" y="4653136"/>
            <a:ext cx="4438650" cy="37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363091" y="5782149"/>
            <a:ext cx="76665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Note : les filtres sont des services qui se suffixent par </a:t>
            </a:r>
            <a:r>
              <a:rPr lang="fr-FR" dirty="0" err="1" smtClean="0"/>
              <a:t>Filter</a:t>
            </a:r>
            <a:r>
              <a:rPr lang="fr-FR" dirty="0" smtClean="0"/>
              <a:t> : ils sont injectables. </a:t>
            </a:r>
          </a:p>
          <a:p>
            <a:r>
              <a:rPr lang="fr-FR" dirty="0" smtClean="0"/>
              <a:t>(voir </a:t>
            </a:r>
            <a:r>
              <a:rPr lang="fr-FR" dirty="0" err="1" smtClean="0"/>
              <a:t>Dependancy</a:t>
            </a:r>
            <a:r>
              <a:rPr lang="fr-FR" dirty="0" smtClean="0"/>
              <a:t> Injection - DI)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361450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Dialogue </a:t>
            </a:r>
            <a:r>
              <a:rPr lang="fr-FR" dirty="0" err="1" smtClean="0"/>
              <a:t>Javascript</a:t>
            </a:r>
            <a:r>
              <a:rPr lang="fr-FR" dirty="0" smtClean="0"/>
              <a:t>-HTML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5050904" cy="2836912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rmAutofit fontScale="70000" lnSpcReduction="20000"/>
          </a:bodyPr>
          <a:lstStyle/>
          <a:p>
            <a:r>
              <a:rPr lang="fr-FR" dirty="0" smtClean="0"/>
              <a:t>Dans les vues, les expressions sont évaluées via le $scope (scope courant).</a:t>
            </a:r>
          </a:p>
          <a:p>
            <a:r>
              <a:rPr lang="fr-FR" dirty="0" smtClean="0"/>
              <a:t>Lorsqu’une donnée du scope change, celle-ci est reflétée dans l’application au prochain $digest.</a:t>
            </a:r>
          </a:p>
          <a:p>
            <a:r>
              <a:rPr lang="fr-FR" dirty="0" smtClean="0"/>
              <a:t>Le $digest regarde TOUS les </a:t>
            </a:r>
            <a:r>
              <a:rPr lang="fr-FR" dirty="0" err="1" smtClean="0"/>
              <a:t>watchers</a:t>
            </a:r>
            <a:r>
              <a:rPr lang="fr-FR" dirty="0" smtClean="0"/>
              <a:t> du scope et de ses </a:t>
            </a:r>
            <a:r>
              <a:rPr lang="fr-FR" dirty="0" err="1" smtClean="0"/>
              <a:t>descandants</a:t>
            </a:r>
            <a:r>
              <a:rPr lang="fr-FR" dirty="0" smtClean="0"/>
              <a:t>.</a:t>
            </a:r>
          </a:p>
          <a:p>
            <a:r>
              <a:rPr lang="fr-FR" dirty="0" smtClean="0"/>
              <a:t>Chaque $</a:t>
            </a:r>
            <a:r>
              <a:rPr lang="fr-FR" dirty="0" err="1" smtClean="0"/>
              <a:t>watchers</a:t>
            </a:r>
            <a:r>
              <a:rPr lang="fr-FR" dirty="0" smtClean="0"/>
              <a:t> connait les tâches qu’il doit faire.</a:t>
            </a:r>
          </a:p>
        </p:txBody>
      </p:sp>
      <p:sp>
        <p:nvSpPr>
          <p:cNvPr id="4" name="Rectangle 3"/>
          <p:cNvSpPr/>
          <p:nvPr/>
        </p:nvSpPr>
        <p:spPr>
          <a:xfrm>
            <a:off x="1331640" y="4869160"/>
            <a:ext cx="2808312" cy="14401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Vue</a:t>
            </a:r>
            <a:endParaRPr lang="fr-FR" dirty="0"/>
          </a:p>
        </p:txBody>
      </p:sp>
      <p:sp>
        <p:nvSpPr>
          <p:cNvPr id="5" name="Rectangle 4"/>
          <p:cNvSpPr/>
          <p:nvPr/>
        </p:nvSpPr>
        <p:spPr>
          <a:xfrm>
            <a:off x="4860032" y="4869160"/>
            <a:ext cx="2808312" cy="14401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Arbre des $scopes</a:t>
            </a:r>
            <a:endParaRPr lang="fr-FR" dirty="0"/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4139952" y="5013176"/>
            <a:ext cx="72008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4139952" y="6093296"/>
            <a:ext cx="72008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6084168" y="2492896"/>
            <a:ext cx="2808312" cy="14401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 smtClean="0"/>
              <a:t>Javascript</a:t>
            </a:r>
            <a:r>
              <a:rPr lang="fr-FR" dirty="0" smtClean="0"/>
              <a:t> ($digest, et $</a:t>
            </a:r>
            <a:r>
              <a:rPr lang="fr-FR" dirty="0" err="1" smtClean="0"/>
              <a:t>watch</a:t>
            </a:r>
            <a:r>
              <a:rPr lang="fr-FR" dirty="0" smtClean="0"/>
              <a:t>)</a:t>
            </a:r>
            <a:endParaRPr lang="fr-FR" dirty="0"/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6084168" y="3933056"/>
            <a:ext cx="504056" cy="93610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endCxn id="8" idx="2"/>
          </p:cNvCxnSpPr>
          <p:nvPr/>
        </p:nvCxnSpPr>
        <p:spPr>
          <a:xfrm flipV="1">
            <a:off x="6948264" y="3933056"/>
            <a:ext cx="540060" cy="93610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95253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Composants d'une application Web. HTML5 et CSS3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28801"/>
            <a:ext cx="2602632" cy="1728191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fr-FR" b="1" dirty="0" smtClean="0"/>
              <a:t>HTML</a:t>
            </a:r>
            <a:r>
              <a:rPr lang="fr-FR" dirty="0" smtClean="0"/>
              <a:t> : HyperText </a:t>
            </a:r>
            <a:r>
              <a:rPr lang="fr-FR" dirty="0" err="1" smtClean="0"/>
              <a:t>Markup</a:t>
            </a: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 err="1" smtClean="0"/>
              <a:t>Language</a:t>
            </a:r>
            <a:r>
              <a:rPr lang="fr-FR" dirty="0" smtClean="0"/>
              <a:t> représentant un DOM (Document Object Model)</a:t>
            </a:r>
          </a:p>
          <a:p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3275856" y="1628801"/>
            <a:ext cx="2448272" cy="172819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 fontScale="55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b="1" dirty="0" smtClean="0"/>
              <a:t>CSS</a:t>
            </a:r>
            <a:r>
              <a:rPr lang="fr-FR" dirty="0"/>
              <a:t> </a:t>
            </a:r>
            <a:r>
              <a:rPr lang="fr-FR" dirty="0" smtClean="0"/>
              <a:t>: </a:t>
            </a:r>
            <a:r>
              <a:rPr lang="fr-FR" dirty="0" err="1" smtClean="0"/>
              <a:t>Cascading</a:t>
            </a:r>
            <a:r>
              <a:rPr lang="fr-FR" dirty="0" smtClean="0"/>
              <a:t> Style </a:t>
            </a:r>
            <a:r>
              <a:rPr lang="fr-FR" dirty="0" err="1" smtClean="0"/>
              <a:t>Sheets</a:t>
            </a:r>
            <a:endParaRPr lang="fr-FR" dirty="0"/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r>
              <a:rPr lang="fr-FR" dirty="0" smtClean="0"/>
              <a:t>langage pour spécifier le style d’affichage pour un DOM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717032"/>
            <a:ext cx="2570080" cy="13681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888" y="3748577"/>
            <a:ext cx="1656184" cy="6996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Espace réservé du contenu 2"/>
          <p:cNvSpPr txBox="1">
            <a:spLocks/>
          </p:cNvSpPr>
          <p:nvPr/>
        </p:nvSpPr>
        <p:spPr>
          <a:xfrm>
            <a:off x="6012160" y="1628801"/>
            <a:ext cx="2664296" cy="172819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 fontScale="6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b="1" dirty="0" smtClean="0"/>
              <a:t>JS: </a:t>
            </a:r>
            <a:r>
              <a:rPr lang="fr-FR" dirty="0" smtClean="0"/>
              <a:t>JavaScript</a:t>
            </a:r>
            <a:endParaRPr lang="fr-FR" dirty="0"/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r>
              <a:rPr lang="fr-FR" dirty="0" smtClean="0"/>
              <a:t>Langage impératif pour rendre dynamique les pages HTML/CSS sur le navigateur</a:t>
            </a:r>
          </a:p>
        </p:txBody>
      </p:sp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7186" y="3933056"/>
            <a:ext cx="3028950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475656" y="6021288"/>
            <a:ext cx="1579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Voir exemple 1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51375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$scope.$</a:t>
            </a:r>
            <a:r>
              <a:rPr lang="fr-FR" dirty="0" err="1" smtClean="0"/>
              <a:t>watch</a:t>
            </a:r>
            <a:r>
              <a:rPr lang="fr-FR" dirty="0" smtClean="0"/>
              <a:t>() et $</a:t>
            </a:r>
            <a:r>
              <a:rPr lang="fr-FR" dirty="0" err="1" smtClean="0"/>
              <a:t>scope.$digest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4906888" cy="1468760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normAutofit fontScale="62500" lnSpcReduction="20000"/>
          </a:bodyPr>
          <a:lstStyle/>
          <a:p>
            <a:r>
              <a:rPr lang="fr-FR" b="1" dirty="0" smtClean="0"/>
              <a:t>$scope.$</a:t>
            </a:r>
            <a:r>
              <a:rPr lang="fr-FR" b="1" dirty="0" err="1" smtClean="0"/>
              <a:t>watch</a:t>
            </a:r>
            <a:r>
              <a:rPr lang="fr-FR" b="1" dirty="0" smtClean="0"/>
              <a:t>(‘expression’, callback) </a:t>
            </a:r>
            <a:r>
              <a:rPr lang="fr-FR" dirty="0" smtClean="0"/>
              <a:t>est utilisé pour déclarer un </a:t>
            </a:r>
            <a:r>
              <a:rPr lang="fr-FR" dirty="0" err="1" smtClean="0"/>
              <a:t>watcher</a:t>
            </a:r>
            <a:r>
              <a:rPr lang="fr-FR" dirty="0" smtClean="0"/>
              <a:t>.</a:t>
            </a:r>
          </a:p>
          <a:p>
            <a:r>
              <a:rPr lang="fr-FR" dirty="0" smtClean="0"/>
              <a:t>Les </a:t>
            </a:r>
            <a:r>
              <a:rPr lang="fr-FR" dirty="0" err="1" smtClean="0"/>
              <a:t>watchers</a:t>
            </a:r>
            <a:r>
              <a:rPr lang="fr-FR" dirty="0" smtClean="0"/>
              <a:t> sont stockés dans le $scope (sous la propriété privée $$</a:t>
            </a:r>
            <a:r>
              <a:rPr lang="fr-FR" dirty="0" err="1" smtClean="0"/>
              <a:t>watchers</a:t>
            </a:r>
            <a:r>
              <a:rPr lang="fr-FR" dirty="0" smtClean="0"/>
              <a:t>, et un compteur $$</a:t>
            </a:r>
            <a:r>
              <a:rPr lang="fr-FR" dirty="0" err="1" smtClean="0"/>
              <a:t>watchersCount</a:t>
            </a:r>
            <a:endParaRPr lang="fr-FR" dirty="0" smtClean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67544" y="3692535"/>
            <a:ext cx="4896544" cy="146876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 fontScale="70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dirty="0" smtClean="0"/>
              <a:t>$</a:t>
            </a:r>
            <a:r>
              <a:rPr lang="fr-FR" b="1" dirty="0" err="1" smtClean="0"/>
              <a:t>scope.$digest</a:t>
            </a:r>
            <a:r>
              <a:rPr lang="fr-FR" b="1" dirty="0" smtClean="0"/>
              <a:t>() </a:t>
            </a:r>
            <a:r>
              <a:rPr lang="fr-FR" dirty="0" smtClean="0"/>
              <a:t>est utilisé pour examiner toutes les expressions des </a:t>
            </a:r>
            <a:r>
              <a:rPr lang="fr-FR" dirty="0" err="1" smtClean="0"/>
              <a:t>watchers</a:t>
            </a:r>
            <a:r>
              <a:rPr lang="fr-FR" dirty="0" smtClean="0"/>
              <a:t>, et </a:t>
            </a:r>
            <a:r>
              <a:rPr lang="fr-FR" dirty="0" err="1" smtClean="0"/>
              <a:t>executer</a:t>
            </a:r>
            <a:r>
              <a:rPr lang="fr-FR" dirty="0" smtClean="0"/>
              <a:t> les callbacks de ceux dont l’expression a été changée.</a:t>
            </a:r>
          </a:p>
          <a:p>
            <a:endParaRPr lang="fr-FR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1253" y="2852936"/>
            <a:ext cx="1828800" cy="337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467544" y="5354902"/>
            <a:ext cx="4896544" cy="102642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dirty="0" smtClean="0"/>
              <a:t>BATARANG : le debugger pour voir les $scopes !</a:t>
            </a:r>
            <a:endParaRPr lang="fr-FR" dirty="0" smtClean="0"/>
          </a:p>
          <a:p>
            <a:endParaRPr lang="fr-FR" dirty="0"/>
          </a:p>
        </p:txBody>
      </p:sp>
      <p:sp>
        <p:nvSpPr>
          <p:cNvPr id="5" name="TextBox 4"/>
          <p:cNvSpPr txBox="1"/>
          <p:nvPr/>
        </p:nvSpPr>
        <p:spPr>
          <a:xfrm>
            <a:off x="5892227" y="6340678"/>
            <a:ext cx="1605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Exemple 6, 7, 8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0662676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Exercice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i="1" dirty="0" smtClean="0">
                <a:solidFill>
                  <a:schemeClr val="bg1">
                    <a:lumMod val="65000"/>
                  </a:schemeClr>
                </a:solidFill>
              </a:rPr>
              <a:t>Reprendre le projet et faire 3 directives header, body et </a:t>
            </a:r>
            <a:r>
              <a:rPr lang="fr-FR" i="1" dirty="0" err="1" smtClean="0">
                <a:solidFill>
                  <a:schemeClr val="bg1">
                    <a:lumMod val="65000"/>
                  </a:schemeClr>
                </a:solidFill>
              </a:rPr>
              <a:t>footer</a:t>
            </a:r>
            <a:r>
              <a:rPr lang="fr-FR" i="1" dirty="0" smtClean="0">
                <a:solidFill>
                  <a:schemeClr val="bg1">
                    <a:lumMod val="65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2841745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Rappels JavaScript</a:t>
            </a:r>
          </a:p>
          <a:p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Présentation du framework AngularJS</a:t>
            </a:r>
          </a:p>
          <a:p>
            <a:r>
              <a:rPr lang="fr-FR" b="1" dirty="0" smtClean="0"/>
              <a:t>Contrôleurs </a:t>
            </a:r>
            <a:r>
              <a:rPr lang="fr-FR" b="1" dirty="0"/>
              <a:t>et gestion des scopes</a:t>
            </a:r>
          </a:p>
          <a:p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Module et injection de dépendance</a:t>
            </a:r>
          </a:p>
          <a:p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Définition des routes</a:t>
            </a:r>
          </a:p>
          <a:p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Fonctionnalité de données, Echange Serveur</a:t>
            </a:r>
          </a:p>
          <a:p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Intégration des tests automatisés</a:t>
            </a:r>
          </a:p>
          <a:p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Bonnes pratiques et outils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0238637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Controller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>
            <a:normAutofit fontScale="92500" lnSpcReduction="10000"/>
          </a:bodyPr>
          <a:lstStyle/>
          <a:p>
            <a:r>
              <a:rPr lang="fr-FR" dirty="0" smtClean="0"/>
              <a:t>Classe</a:t>
            </a:r>
          </a:p>
          <a:p>
            <a:r>
              <a:rPr lang="fr-FR" dirty="0" smtClean="0"/>
              <a:t>Peut être instanciée autant de fois que </a:t>
            </a:r>
            <a:r>
              <a:rPr lang="fr-FR" dirty="0" smtClean="0"/>
              <a:t>nécessaire, quand on le souhaite.</a:t>
            </a:r>
          </a:p>
          <a:p>
            <a:pPr lvl="1"/>
            <a:r>
              <a:rPr lang="fr-FR" dirty="0" smtClean="0"/>
              <a:t>Pendant la compilation initiale</a:t>
            </a:r>
          </a:p>
          <a:p>
            <a:pPr lvl="1"/>
            <a:r>
              <a:rPr lang="fr-FR" dirty="0" smtClean="0"/>
              <a:t>Suite à</a:t>
            </a:r>
            <a:r>
              <a:rPr lang="fr-FR" dirty="0" smtClean="0"/>
              <a:t> des événements </a:t>
            </a:r>
            <a:r>
              <a:rPr lang="fr-FR" dirty="0" err="1" smtClean="0"/>
              <a:t>Javascript</a:t>
            </a:r>
            <a:endParaRPr lang="fr-FR" dirty="0" smtClean="0"/>
          </a:p>
          <a:p>
            <a:r>
              <a:rPr lang="fr-FR" dirty="0" smtClean="0"/>
              <a:t>C’est le compilateur qui instancie les </a:t>
            </a:r>
            <a:r>
              <a:rPr lang="fr-FR" dirty="0" err="1" smtClean="0"/>
              <a:t>controllers</a:t>
            </a:r>
            <a:r>
              <a:rPr lang="fr-FR" dirty="0" smtClean="0"/>
              <a:t>, quand on lui </a:t>
            </a:r>
            <a:r>
              <a:rPr lang="fr-FR" dirty="0" smtClean="0"/>
              <a:t>en donne </a:t>
            </a:r>
            <a:r>
              <a:rPr lang="fr-FR" dirty="0" smtClean="0"/>
              <a:t>l’instruction :</a:t>
            </a:r>
          </a:p>
          <a:p>
            <a:pPr lvl="1"/>
            <a:r>
              <a:rPr lang="fr-FR" dirty="0" smtClean="0"/>
              <a:t>Via la directive </a:t>
            </a:r>
            <a:r>
              <a:rPr lang="fr-FR" dirty="0" err="1" smtClean="0"/>
              <a:t>ng-controller</a:t>
            </a:r>
            <a:endParaRPr lang="fr-FR" dirty="0" smtClean="0"/>
          </a:p>
          <a:p>
            <a:pPr lvl="1"/>
            <a:r>
              <a:rPr lang="fr-FR" dirty="0" smtClean="0"/>
              <a:t>Via l’attribut de directive ‘</a:t>
            </a:r>
            <a:r>
              <a:rPr lang="fr-FR" dirty="0" err="1" smtClean="0"/>
              <a:t>controller</a:t>
            </a:r>
            <a:r>
              <a:rPr lang="fr-FR" dirty="0" smtClean="0"/>
              <a:t>’</a:t>
            </a:r>
          </a:p>
          <a:p>
            <a:pPr lvl="1"/>
            <a:r>
              <a:rPr lang="fr-FR" dirty="0" smtClean="0"/>
              <a:t>Via le service $</a:t>
            </a:r>
            <a:r>
              <a:rPr lang="fr-FR" dirty="0" err="1" smtClean="0"/>
              <a:t>controller</a:t>
            </a:r>
            <a:r>
              <a:rPr lang="fr-FR" dirty="0" smtClean="0"/>
              <a:t> dans du code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2815435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Création et utilisation des contrôleurs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5554960" cy="2836911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normAutofit fontScale="70000" lnSpcReduction="20000"/>
          </a:bodyPr>
          <a:lstStyle/>
          <a:p>
            <a:r>
              <a:rPr lang="fr-FR" dirty="0" smtClean="0"/>
              <a:t>Le contrôleur permet de mettre à jour le scope depuis la partie non visible de l’application.</a:t>
            </a:r>
          </a:p>
          <a:p>
            <a:r>
              <a:rPr lang="fr-FR" dirty="0" smtClean="0"/>
              <a:t>Le contrôleur s’initialise via une fonction similaire à celle d’un constructeur.</a:t>
            </a:r>
          </a:p>
          <a:p>
            <a:r>
              <a:rPr lang="fr-FR" dirty="0" smtClean="0"/>
              <a:t>Le contrôleur peut utiliser des objets qui lui sont injectés (ex: $scope)</a:t>
            </a:r>
          </a:p>
          <a:p>
            <a:r>
              <a:rPr lang="fr-FR" dirty="0" smtClean="0"/>
              <a:t>Exemple 6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3248480" y="4653137"/>
            <a:ext cx="5554960" cy="115212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800" b="1" dirty="0" smtClean="0"/>
              <a:t>Convention de nommage</a:t>
            </a:r>
          </a:p>
          <a:p>
            <a:pPr marL="0" indent="0">
              <a:buNone/>
            </a:pPr>
            <a:r>
              <a:rPr lang="fr-FR" sz="1800" dirty="0" err="1" smtClean="0"/>
              <a:t>Angular</a:t>
            </a:r>
            <a:r>
              <a:rPr lang="fr-FR" sz="1800" dirty="0" smtClean="0"/>
              <a:t> préfixe les objets spéciaux et les services par $</a:t>
            </a:r>
          </a:p>
          <a:p>
            <a:pPr marL="0" indent="0">
              <a:buNone/>
            </a:pPr>
            <a:r>
              <a:rPr lang="fr-FR" sz="1800" dirty="0" smtClean="0"/>
              <a:t>(Exemple: $scope, $http, $location, etc</a:t>
            </a:r>
            <a:r>
              <a:rPr lang="fr-FR" sz="1800" dirty="0"/>
              <a:t>.)</a:t>
            </a:r>
            <a:br>
              <a:rPr lang="fr-FR" sz="1800" dirty="0"/>
            </a:br>
            <a:endParaRPr lang="fr-FR" sz="1800" dirty="0" smtClean="0"/>
          </a:p>
        </p:txBody>
      </p:sp>
    </p:spTree>
    <p:extLst>
      <p:ext uri="{BB962C8B-B14F-4D97-AF65-F5344CB8AC3E}">
        <p14:creationId xmlns:p14="http://schemas.microsoft.com/office/powerpoint/2010/main" val="10805658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$</a:t>
            </a:r>
            <a:r>
              <a:rPr lang="fr-FR" dirty="0" err="1" smtClean="0"/>
              <a:t>rootScope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7355160" cy="4205064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normAutofit fontScale="77500" lnSpcReduction="20000"/>
          </a:bodyPr>
          <a:lstStyle/>
          <a:p>
            <a:r>
              <a:rPr lang="fr-FR" dirty="0" smtClean="0"/>
              <a:t>De type Scope</a:t>
            </a:r>
          </a:p>
          <a:p>
            <a:pPr lvl="1"/>
            <a:r>
              <a:rPr lang="fr-FR" b="1" dirty="0" smtClean="0"/>
              <a:t>$new </a:t>
            </a:r>
            <a:r>
              <a:rPr lang="fr-FR" dirty="0" smtClean="0"/>
              <a:t>: crée un scope enfant (isolé ou pas)</a:t>
            </a:r>
          </a:p>
          <a:p>
            <a:pPr lvl="1"/>
            <a:r>
              <a:rPr lang="fr-FR" b="1" dirty="0" smtClean="0"/>
              <a:t>$</a:t>
            </a:r>
            <a:r>
              <a:rPr lang="fr-FR" b="1" dirty="0" err="1" smtClean="0"/>
              <a:t>watch</a:t>
            </a:r>
            <a:r>
              <a:rPr lang="fr-FR" dirty="0" smtClean="0"/>
              <a:t>: pose un nouveau </a:t>
            </a:r>
            <a:r>
              <a:rPr lang="fr-FR" dirty="0" err="1" smtClean="0"/>
              <a:t>watcher</a:t>
            </a:r>
            <a:r>
              <a:rPr lang="fr-FR" dirty="0" smtClean="0"/>
              <a:t>. Un </a:t>
            </a:r>
            <a:r>
              <a:rPr lang="fr-FR" dirty="0" err="1" smtClean="0"/>
              <a:t>watcher</a:t>
            </a:r>
            <a:r>
              <a:rPr lang="fr-FR" dirty="0" smtClean="0"/>
              <a:t> regarde une expression (lors du digest) et joue un callback si l’expression est modifiée depuis le dernier $digest.</a:t>
            </a:r>
          </a:p>
          <a:p>
            <a:pPr lvl="1"/>
            <a:r>
              <a:rPr lang="fr-FR" b="1" dirty="0" smtClean="0"/>
              <a:t>$digest:</a:t>
            </a:r>
            <a:r>
              <a:rPr lang="fr-FR" dirty="0" smtClean="0"/>
              <a:t> regarde tous les </a:t>
            </a:r>
            <a:r>
              <a:rPr lang="fr-FR" dirty="0" err="1" smtClean="0"/>
              <a:t>watchers</a:t>
            </a:r>
            <a:r>
              <a:rPr lang="fr-FR" dirty="0" smtClean="0"/>
              <a:t> du scope et de ses descendants (mais pas ses parents)</a:t>
            </a:r>
          </a:p>
          <a:p>
            <a:pPr lvl="1"/>
            <a:r>
              <a:rPr lang="fr-FR" b="1" dirty="0" smtClean="0"/>
              <a:t>$</a:t>
            </a:r>
            <a:r>
              <a:rPr lang="fr-FR" b="1" dirty="0" err="1" smtClean="0"/>
              <a:t>apply</a:t>
            </a:r>
            <a:r>
              <a:rPr lang="fr-FR" dirty="0" smtClean="0"/>
              <a:t>: $</a:t>
            </a:r>
            <a:r>
              <a:rPr lang="fr-FR" dirty="0" err="1" smtClean="0"/>
              <a:t>rootScope</a:t>
            </a:r>
            <a:r>
              <a:rPr lang="fr-FR" dirty="0" smtClean="0"/>
              <a:t>.$digest.</a:t>
            </a:r>
          </a:p>
          <a:p>
            <a:pPr lvl="1"/>
            <a:r>
              <a:rPr lang="fr-FR" b="1" dirty="0" smtClean="0"/>
              <a:t>$</a:t>
            </a:r>
            <a:r>
              <a:rPr lang="fr-FR" b="1" dirty="0" err="1" smtClean="0"/>
              <a:t>emit</a:t>
            </a:r>
            <a:r>
              <a:rPr lang="fr-FR" dirty="0" smtClean="0"/>
              <a:t> : </a:t>
            </a:r>
            <a:r>
              <a:rPr lang="fr-FR" dirty="0" err="1" smtClean="0"/>
              <a:t>emet</a:t>
            </a:r>
            <a:r>
              <a:rPr lang="fr-FR" dirty="0" smtClean="0"/>
              <a:t> un événement dans le $</a:t>
            </a:r>
            <a:r>
              <a:rPr lang="fr-FR" dirty="0" err="1" smtClean="0"/>
              <a:t>rootScope</a:t>
            </a:r>
            <a:r>
              <a:rPr lang="fr-FR" dirty="0" smtClean="0"/>
              <a:t>.</a:t>
            </a:r>
          </a:p>
          <a:p>
            <a:pPr lvl="1"/>
            <a:r>
              <a:rPr lang="fr-FR" b="1" dirty="0" smtClean="0"/>
              <a:t>$on </a:t>
            </a:r>
            <a:r>
              <a:rPr lang="fr-FR" dirty="0" smtClean="0"/>
              <a:t>: joue un callback quand un événement est émis par $</a:t>
            </a:r>
            <a:r>
              <a:rPr lang="fr-FR" dirty="0" err="1" smtClean="0"/>
              <a:t>emit</a:t>
            </a:r>
            <a:r>
              <a:rPr lang="fr-FR" dirty="0" smtClean="0"/>
              <a:t>.</a:t>
            </a:r>
          </a:p>
          <a:p>
            <a:pPr lvl="1"/>
            <a:r>
              <a:rPr lang="fr-FR" dirty="0" smtClean="0"/>
              <a:t>Exemple 8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704836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Traitement et validation des formulaires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7499176" cy="4565103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fr-FR" dirty="0" smtClean="0"/>
              <a:t>AngularJS met à disposition des classes caractérisant l’état des entrées d’un formulaire :</a:t>
            </a:r>
          </a:p>
          <a:p>
            <a:r>
              <a:rPr lang="fr-FR" dirty="0"/>
              <a:t>« </a:t>
            </a:r>
            <a:r>
              <a:rPr lang="fr-FR" dirty="0" err="1"/>
              <a:t>ng-pristine</a:t>
            </a:r>
            <a:r>
              <a:rPr lang="fr-FR" dirty="0"/>
              <a:t> » : Le champ du formulaire n’a pas été modifié par l’utilisateur.</a:t>
            </a:r>
          </a:p>
          <a:p>
            <a:r>
              <a:rPr lang="fr-FR" dirty="0" smtClean="0"/>
              <a:t>« </a:t>
            </a:r>
            <a:r>
              <a:rPr lang="fr-FR" dirty="0" err="1" smtClean="0"/>
              <a:t>ng-dirty</a:t>
            </a:r>
            <a:r>
              <a:rPr lang="fr-FR" dirty="0" smtClean="0"/>
              <a:t> » : Le champ du formulaire a été touché par l’utilisateur.</a:t>
            </a:r>
          </a:p>
          <a:p>
            <a:r>
              <a:rPr lang="fr-FR" dirty="0" smtClean="0"/>
              <a:t>« </a:t>
            </a:r>
            <a:r>
              <a:rPr lang="fr-FR" dirty="0" err="1" smtClean="0"/>
              <a:t>ng-valid</a:t>
            </a:r>
            <a:r>
              <a:rPr lang="fr-FR" dirty="0" smtClean="0"/>
              <a:t> » et « </a:t>
            </a:r>
            <a:r>
              <a:rPr lang="fr-FR" dirty="0" err="1" smtClean="0"/>
              <a:t>ng-invalid</a:t>
            </a:r>
            <a:r>
              <a:rPr lang="fr-FR" dirty="0" smtClean="0"/>
              <a:t> » : Le champ du formulaire est valide ou invalide au regard de certaines conditions fixées par le développeur.</a:t>
            </a:r>
          </a:p>
          <a:p>
            <a:r>
              <a:rPr lang="fr-FR" dirty="0" err="1" smtClean="0"/>
              <a:t>Ng-touched</a:t>
            </a:r>
            <a:r>
              <a:rPr lang="fr-FR" dirty="0" smtClean="0"/>
              <a:t>/</a:t>
            </a:r>
            <a:r>
              <a:rPr lang="fr-FR" dirty="0" err="1" smtClean="0"/>
              <a:t>ng-untouched</a:t>
            </a:r>
            <a:r>
              <a:rPr lang="fr-FR" dirty="0" smtClean="0"/>
              <a:t> (</a:t>
            </a:r>
            <a:r>
              <a:rPr lang="fr-FR" dirty="0" err="1" smtClean="0"/>
              <a:t>angular</a:t>
            </a:r>
            <a:r>
              <a:rPr lang="fr-FR" dirty="0" smtClean="0"/>
              <a:t> 1.3)</a:t>
            </a:r>
          </a:p>
          <a:p>
            <a:r>
              <a:rPr lang="fr-FR" dirty="0" smtClean="0"/>
              <a:t>Exemple 9</a:t>
            </a:r>
          </a:p>
          <a:p>
            <a:r>
              <a:rPr lang="fr-FR" dirty="0" smtClean="0"/>
              <a:t>Custom validation ? Utiliser ANGULAR UI VALIDATE.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97245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ngModel</a:t>
            </a:r>
            <a:r>
              <a:rPr lang="fr-FR" dirty="0" smtClean="0"/>
              <a:t> / </a:t>
            </a:r>
            <a:r>
              <a:rPr lang="fr-FR" dirty="0" err="1" smtClean="0"/>
              <a:t>form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/>
          <a:lstStyle/>
          <a:p>
            <a:r>
              <a:rPr lang="fr-FR" dirty="0" smtClean="0"/>
              <a:t>Ces deux directives marchent de concert.</a:t>
            </a:r>
          </a:p>
          <a:p>
            <a:r>
              <a:rPr lang="fr-FR" dirty="0" smtClean="0"/>
              <a:t>Elles ont chacun leur </a:t>
            </a:r>
            <a:r>
              <a:rPr lang="fr-FR" dirty="0" err="1" smtClean="0"/>
              <a:t>controller</a:t>
            </a:r>
            <a:r>
              <a:rPr lang="fr-FR" dirty="0" smtClean="0"/>
              <a:t> :</a:t>
            </a:r>
          </a:p>
          <a:p>
            <a:pPr lvl="1"/>
            <a:r>
              <a:rPr lang="fr-FR" dirty="0" err="1" smtClean="0"/>
              <a:t>FormController</a:t>
            </a:r>
            <a:endParaRPr lang="fr-FR" dirty="0" smtClean="0"/>
          </a:p>
          <a:p>
            <a:pPr lvl="1"/>
            <a:r>
              <a:rPr lang="fr-FR" dirty="0" err="1" smtClean="0"/>
              <a:t>NgModelController</a:t>
            </a:r>
            <a:endParaRPr lang="fr-FR" dirty="0" smtClean="0"/>
          </a:p>
          <a:p>
            <a:r>
              <a:rPr lang="fr-FR" dirty="0" smtClean="0"/>
              <a:t>Bien regarder la doc de ces 2 </a:t>
            </a:r>
            <a:r>
              <a:rPr lang="fr-FR" dirty="0" err="1" smtClean="0"/>
              <a:t>controllers</a:t>
            </a:r>
            <a:r>
              <a:rPr lang="fr-FR" dirty="0" smtClean="0"/>
              <a:t>.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9242172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Exercices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i="1" dirty="0" smtClean="0">
                <a:solidFill>
                  <a:schemeClr val="bg1">
                    <a:lumMod val="65000"/>
                  </a:schemeClr>
                </a:solidFill>
              </a:rPr>
              <a:t>Ecrire une directive xxx-stars qui évalue les notes d’un film de cinéma.</a:t>
            </a:r>
          </a:p>
          <a:p>
            <a:pPr marL="0" indent="0">
              <a:buNone/>
            </a:pPr>
            <a:endParaRPr lang="fr-FR" i="1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924944"/>
            <a:ext cx="5276781" cy="14247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71551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Rappels JavaScript</a:t>
            </a:r>
          </a:p>
          <a:p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Présentation du framework AngularJS</a:t>
            </a:r>
          </a:p>
          <a:p>
            <a:r>
              <a:rPr lang="fr-FR" dirty="0" smtClean="0">
                <a:solidFill>
                  <a:schemeClr val="bg1">
                    <a:lumMod val="50000"/>
                  </a:schemeClr>
                </a:solidFill>
              </a:rPr>
              <a:t>Contrôleurs </a:t>
            </a:r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et gestion des scopes</a:t>
            </a:r>
          </a:p>
          <a:p>
            <a:r>
              <a:rPr lang="fr-FR" b="1" dirty="0"/>
              <a:t>Module et injection de dépendance</a:t>
            </a:r>
          </a:p>
          <a:p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Définition des routes</a:t>
            </a:r>
          </a:p>
          <a:p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Fonctionnalité de données, Echange Serveur</a:t>
            </a:r>
          </a:p>
          <a:p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Intégration des tests automatisés</a:t>
            </a:r>
          </a:p>
          <a:p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Bonnes pratiques et outils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53080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Environnement architectural</a:t>
            </a:r>
            <a:endParaRPr lang="fr-FR" dirty="0"/>
          </a:p>
        </p:txBody>
      </p:sp>
      <p:sp>
        <p:nvSpPr>
          <p:cNvPr id="4" name="Rectangle 3"/>
          <p:cNvSpPr/>
          <p:nvPr/>
        </p:nvSpPr>
        <p:spPr>
          <a:xfrm>
            <a:off x="323528" y="1844824"/>
            <a:ext cx="3024336" cy="28803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" name="Rectangle 4"/>
          <p:cNvSpPr/>
          <p:nvPr/>
        </p:nvSpPr>
        <p:spPr>
          <a:xfrm>
            <a:off x="5724128" y="1844824"/>
            <a:ext cx="3024336" cy="28803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Cloud 5"/>
          <p:cNvSpPr/>
          <p:nvPr/>
        </p:nvSpPr>
        <p:spPr>
          <a:xfrm>
            <a:off x="2987824" y="2780928"/>
            <a:ext cx="3528392" cy="1152128"/>
          </a:xfrm>
          <a:prstGeom prst="clou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extBox 6"/>
          <p:cNvSpPr txBox="1"/>
          <p:nvPr/>
        </p:nvSpPr>
        <p:spPr>
          <a:xfrm>
            <a:off x="899592" y="1475492"/>
            <a:ext cx="725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Client</a:t>
            </a:r>
            <a:endParaRPr lang="fr-FR" dirty="0"/>
          </a:p>
        </p:txBody>
      </p:sp>
      <p:sp>
        <p:nvSpPr>
          <p:cNvPr id="8" name="TextBox 7"/>
          <p:cNvSpPr txBox="1"/>
          <p:nvPr/>
        </p:nvSpPr>
        <p:spPr>
          <a:xfrm>
            <a:off x="6726352" y="1484784"/>
            <a:ext cx="907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Serveur</a:t>
            </a:r>
            <a:endParaRPr lang="fr-FR" dirty="0"/>
          </a:p>
        </p:txBody>
      </p:sp>
      <p:sp>
        <p:nvSpPr>
          <p:cNvPr id="9" name="TextBox 8"/>
          <p:cNvSpPr txBox="1"/>
          <p:nvPr/>
        </p:nvSpPr>
        <p:spPr>
          <a:xfrm>
            <a:off x="4139952" y="2366534"/>
            <a:ext cx="945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Internet</a:t>
            </a:r>
            <a:endParaRPr lang="fr-FR" dirty="0"/>
          </a:p>
        </p:txBody>
      </p:sp>
      <p:sp>
        <p:nvSpPr>
          <p:cNvPr id="10" name="Rectangle 9"/>
          <p:cNvSpPr/>
          <p:nvPr/>
        </p:nvSpPr>
        <p:spPr>
          <a:xfrm>
            <a:off x="1403648" y="2636912"/>
            <a:ext cx="1584176" cy="136815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/>
          <p:cNvSpPr/>
          <p:nvPr/>
        </p:nvSpPr>
        <p:spPr>
          <a:xfrm>
            <a:off x="6660232" y="2636912"/>
            <a:ext cx="864096" cy="136815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2" name="TextBox 11"/>
          <p:cNvSpPr txBox="1"/>
          <p:nvPr/>
        </p:nvSpPr>
        <p:spPr>
          <a:xfrm>
            <a:off x="1285305" y="4010752"/>
            <a:ext cx="1745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Navigateur HTTP</a:t>
            </a:r>
            <a:endParaRPr lang="fr-FR" dirty="0"/>
          </a:p>
        </p:txBody>
      </p:sp>
      <p:sp>
        <p:nvSpPr>
          <p:cNvPr id="13" name="TextBox 12"/>
          <p:cNvSpPr txBox="1"/>
          <p:nvPr/>
        </p:nvSpPr>
        <p:spPr>
          <a:xfrm>
            <a:off x="6654889" y="4005064"/>
            <a:ext cx="14508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Serveur HTTP</a:t>
            </a:r>
            <a:endParaRPr lang="fr-FR" dirty="0"/>
          </a:p>
        </p:txBody>
      </p:sp>
      <p:cxnSp>
        <p:nvCxnSpPr>
          <p:cNvPr id="15" name="Straight Arrow Connector 14"/>
          <p:cNvCxnSpPr>
            <a:stCxn id="10" idx="3"/>
            <a:endCxn id="11" idx="1"/>
          </p:cNvCxnSpPr>
          <p:nvPr/>
        </p:nvCxnSpPr>
        <p:spPr>
          <a:xfrm>
            <a:off x="2987824" y="3320988"/>
            <a:ext cx="367240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/>
          <p:cNvSpPr/>
          <p:nvPr/>
        </p:nvSpPr>
        <p:spPr>
          <a:xfrm>
            <a:off x="1475656" y="2684442"/>
            <a:ext cx="682644" cy="5040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smtClean="0"/>
              <a:t>HTML</a:t>
            </a:r>
            <a:endParaRPr lang="fr-FR" sz="1400" dirty="0"/>
          </a:p>
        </p:txBody>
      </p:sp>
      <p:sp>
        <p:nvSpPr>
          <p:cNvPr id="18" name="Rounded Rectangle 17"/>
          <p:cNvSpPr/>
          <p:nvPr/>
        </p:nvSpPr>
        <p:spPr>
          <a:xfrm>
            <a:off x="1475656" y="3284984"/>
            <a:ext cx="682644" cy="5040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smtClean="0"/>
              <a:t>JS</a:t>
            </a:r>
            <a:endParaRPr lang="fr-FR" sz="1400" dirty="0"/>
          </a:p>
        </p:txBody>
      </p:sp>
      <p:sp>
        <p:nvSpPr>
          <p:cNvPr id="20" name="TextBox 19"/>
          <p:cNvSpPr txBox="1"/>
          <p:nvPr/>
        </p:nvSpPr>
        <p:spPr>
          <a:xfrm>
            <a:off x="1262576" y="5229200"/>
            <a:ext cx="5571653" cy="64633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dirty="0" smtClean="0"/>
              <a:t>Note : Avec AngularJS, le mécanisme MVC historiquement</a:t>
            </a:r>
          </a:p>
          <a:p>
            <a:r>
              <a:rPr lang="fr-FR" dirty="0" smtClean="0"/>
              <a:t>localisé sur le serveur est déporté côté client</a:t>
            </a:r>
            <a:endParaRPr lang="fr-FR" dirty="0"/>
          </a:p>
        </p:txBody>
      </p:sp>
      <p:sp>
        <p:nvSpPr>
          <p:cNvPr id="22" name="Flowchart: Magnetic Disk 21"/>
          <p:cNvSpPr/>
          <p:nvPr/>
        </p:nvSpPr>
        <p:spPr>
          <a:xfrm>
            <a:off x="7812360" y="2936470"/>
            <a:ext cx="720080" cy="780562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DB</a:t>
            </a:r>
            <a:endParaRPr lang="fr-FR" dirty="0"/>
          </a:p>
        </p:txBody>
      </p:sp>
      <p:cxnSp>
        <p:nvCxnSpPr>
          <p:cNvPr id="24" name="Straight Arrow Connector 23"/>
          <p:cNvCxnSpPr>
            <a:stCxn id="22" idx="2"/>
            <a:endCxn id="26" idx="3"/>
          </p:cNvCxnSpPr>
          <p:nvPr/>
        </p:nvCxnSpPr>
        <p:spPr>
          <a:xfrm flipH="1" flipV="1">
            <a:off x="7452320" y="2939753"/>
            <a:ext cx="360040" cy="38699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6739882" y="2708920"/>
            <a:ext cx="712438" cy="46166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 smtClean="0"/>
              <a:t>Services WEB</a:t>
            </a:r>
            <a:endParaRPr lang="fr-FR" sz="1200" dirty="0"/>
          </a:p>
        </p:txBody>
      </p:sp>
      <p:sp>
        <p:nvSpPr>
          <p:cNvPr id="21" name="Rounded Rectangle 20"/>
          <p:cNvSpPr/>
          <p:nvPr/>
        </p:nvSpPr>
        <p:spPr>
          <a:xfrm>
            <a:off x="2267744" y="2996952"/>
            <a:ext cx="648073" cy="5040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smtClean="0"/>
              <a:t>CSS</a:t>
            </a:r>
            <a:endParaRPr lang="fr-FR" sz="1400" dirty="0"/>
          </a:p>
        </p:txBody>
      </p:sp>
    </p:spTree>
    <p:extLst>
      <p:ext uri="{BB962C8B-B14F-4D97-AF65-F5344CB8AC3E}">
        <p14:creationId xmlns:p14="http://schemas.microsoft.com/office/powerpoint/2010/main" val="3897799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Service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r>
              <a:rPr lang="fr-FR" sz="8000" dirty="0" smtClean="0"/>
              <a:t>Singleton</a:t>
            </a:r>
          </a:p>
          <a:p>
            <a:r>
              <a:rPr lang="fr-FR" sz="8000" dirty="0" smtClean="0"/>
              <a:t>Injectable</a:t>
            </a:r>
            <a:endParaRPr lang="fr-FR" sz="8000" dirty="0"/>
          </a:p>
        </p:txBody>
      </p:sp>
    </p:spTree>
    <p:extLst>
      <p:ext uri="{BB962C8B-B14F-4D97-AF65-F5344CB8AC3E}">
        <p14:creationId xmlns:p14="http://schemas.microsoft.com/office/powerpoint/2010/main" val="376037017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Services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268960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normAutofit fontScale="62500" lnSpcReduction="20000"/>
          </a:bodyPr>
          <a:lstStyle/>
          <a:p>
            <a:r>
              <a:rPr lang="fr-FR" dirty="0" smtClean="0"/>
              <a:t>Service : singleton injectable.</a:t>
            </a:r>
          </a:p>
          <a:p>
            <a:r>
              <a:rPr lang="fr-FR" dirty="0" smtClean="0"/>
              <a:t>Singleton : il n’est instancié qu’une seule fois dans le cycle de vie de l’API.</a:t>
            </a:r>
          </a:p>
          <a:p>
            <a:r>
              <a:rPr lang="en-US" dirty="0" smtClean="0"/>
              <a:t>Injectable : </a:t>
            </a:r>
            <a:r>
              <a:rPr lang="en-US" dirty="0" err="1" smtClean="0"/>
              <a:t>il</a:t>
            </a:r>
            <a:r>
              <a:rPr lang="en-US" dirty="0" smtClean="0"/>
              <a:t> </a:t>
            </a:r>
            <a:r>
              <a:rPr lang="en-US" dirty="0" err="1" smtClean="0"/>
              <a:t>peut</a:t>
            </a:r>
            <a:r>
              <a:rPr lang="en-US" dirty="0" smtClean="0"/>
              <a:t>  </a:t>
            </a:r>
            <a:r>
              <a:rPr lang="en-US" dirty="0" err="1" smtClean="0"/>
              <a:t>être</a:t>
            </a:r>
            <a:r>
              <a:rPr lang="en-US" dirty="0" smtClean="0"/>
              <a:t> </a:t>
            </a:r>
            <a:r>
              <a:rPr lang="en-US" dirty="0" err="1" smtClean="0"/>
              <a:t>injecté</a:t>
            </a:r>
            <a:r>
              <a:rPr lang="en-US" dirty="0" smtClean="0"/>
              <a:t> </a:t>
            </a:r>
            <a:r>
              <a:rPr lang="en-US" dirty="0" err="1" smtClean="0"/>
              <a:t>dans</a:t>
            </a:r>
            <a:r>
              <a:rPr lang="en-US" dirty="0" smtClean="0"/>
              <a:t> les </a:t>
            </a:r>
            <a:r>
              <a:rPr lang="en-US" dirty="0" err="1" smtClean="0"/>
              <a:t>fonctions</a:t>
            </a:r>
            <a:r>
              <a:rPr lang="en-US" dirty="0" smtClean="0"/>
              <a:t> </a:t>
            </a:r>
            <a:r>
              <a:rPr lang="en-US" dirty="0" err="1" smtClean="0"/>
              <a:t>injectables</a:t>
            </a:r>
            <a:r>
              <a:rPr lang="en-US" dirty="0"/>
              <a:t> </a:t>
            </a:r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l’on</a:t>
            </a:r>
            <a:r>
              <a:rPr lang="en-US" dirty="0" smtClean="0"/>
              <a:t> </a:t>
            </a:r>
            <a:r>
              <a:rPr lang="en-US" dirty="0" err="1" smtClean="0"/>
              <a:t>rencontre</a:t>
            </a:r>
            <a:r>
              <a:rPr lang="en-US" dirty="0" smtClean="0"/>
              <a:t> </a:t>
            </a:r>
            <a:r>
              <a:rPr lang="en-US" dirty="0" err="1" smtClean="0"/>
              <a:t>dans</a:t>
            </a:r>
            <a:r>
              <a:rPr lang="en-US" dirty="0" smtClean="0"/>
              <a:t> la </a:t>
            </a:r>
            <a:r>
              <a:rPr lang="en-US" dirty="0" err="1" smtClean="0"/>
              <a:t>définition</a:t>
            </a:r>
            <a:r>
              <a:rPr lang="en-US" dirty="0" smtClean="0"/>
              <a:t> des :</a:t>
            </a:r>
          </a:p>
          <a:p>
            <a:pPr lvl="1"/>
            <a:r>
              <a:rPr lang="en-US" dirty="0" err="1" smtClean="0"/>
              <a:t>Contrôleurs</a:t>
            </a:r>
            <a:r>
              <a:rPr lang="en-US" dirty="0" smtClean="0"/>
              <a:t> (</a:t>
            </a:r>
            <a:r>
              <a:rPr lang="en-US" dirty="0" err="1" smtClean="0"/>
              <a:t>app.controller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Services (</a:t>
            </a:r>
            <a:r>
              <a:rPr lang="en-US" dirty="0" err="1" smtClean="0"/>
              <a:t>app.factory</a:t>
            </a:r>
            <a:r>
              <a:rPr lang="en-US" dirty="0" smtClean="0"/>
              <a:t>, </a:t>
            </a:r>
            <a:r>
              <a:rPr lang="en-US" dirty="0" err="1" smtClean="0"/>
              <a:t>app.service</a:t>
            </a:r>
            <a:r>
              <a:rPr lang="en-US" dirty="0" smtClean="0"/>
              <a:t>,  </a:t>
            </a:r>
            <a:r>
              <a:rPr lang="en-US" dirty="0" err="1" smtClean="0"/>
              <a:t>app.provider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Run</a:t>
            </a:r>
          </a:p>
          <a:p>
            <a:pPr lvl="1"/>
            <a:r>
              <a:rPr lang="en-US" dirty="0" smtClean="0"/>
              <a:t>Directives, </a:t>
            </a:r>
            <a:r>
              <a:rPr lang="en-US" dirty="0" err="1" smtClean="0"/>
              <a:t>composants</a:t>
            </a:r>
            <a:endParaRPr lang="fr-FR" dirty="0" smtClean="0"/>
          </a:p>
          <a:p>
            <a:r>
              <a:rPr lang="fr-FR" dirty="0" smtClean="0"/>
              <a:t>Un service est toujours définit par son </a:t>
            </a:r>
            <a:r>
              <a:rPr lang="fr-FR" b="1" dirty="0" smtClean="0"/>
              <a:t>Provider </a:t>
            </a:r>
            <a:r>
              <a:rPr lang="fr-FR" dirty="0" smtClean="0"/>
              <a:t>qui sert juste à le configurer (une seule fois lors du chargement de l’appli).</a:t>
            </a:r>
          </a:p>
          <a:p>
            <a:endParaRPr lang="fr-FR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67544" y="5229200"/>
            <a:ext cx="8229600" cy="127063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 fontScale="70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b="1" dirty="0" smtClean="0"/>
              <a:t>Convention de nommage :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>Les « Providers » sont basés sur le nom du service qu’ils offrent </a:t>
            </a:r>
            <a:r>
              <a:rPr lang="fr-FR" dirty="0" err="1" smtClean="0"/>
              <a:t>concatenés</a:t>
            </a:r>
            <a:r>
              <a:rPr lang="fr-FR" dirty="0" smtClean="0"/>
              <a:t> avec le suffixe </a:t>
            </a:r>
            <a:r>
              <a:rPr lang="fr-FR" b="1" dirty="0" smtClean="0"/>
              <a:t>Provider</a:t>
            </a:r>
            <a:r>
              <a:rPr lang="fr-FR" dirty="0" smtClean="0"/>
              <a:t>. Exemple: </a:t>
            </a:r>
          </a:p>
          <a:p>
            <a:pPr marL="0" indent="0">
              <a:buNone/>
            </a:pPr>
            <a:r>
              <a:rPr lang="fr-FR" dirty="0" smtClean="0"/>
              <a:t>$location -&gt; $</a:t>
            </a:r>
            <a:r>
              <a:rPr lang="fr-FR" dirty="0" err="1" smtClean="0"/>
              <a:t>locationProvider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77986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Provider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/>
          <a:lstStyle/>
          <a:p>
            <a:r>
              <a:rPr lang="fr-FR" dirty="0" smtClean="0"/>
              <a:t>« Papa d’un service » (famille monoparentale)</a:t>
            </a:r>
          </a:p>
          <a:p>
            <a:r>
              <a:rPr lang="fr-FR" dirty="0" smtClean="0"/>
              <a:t>Le service est son enfant unique.</a:t>
            </a:r>
          </a:p>
          <a:p>
            <a:endParaRPr lang="fr-FR" dirty="0"/>
          </a:p>
          <a:p>
            <a:endParaRPr lang="fr-FR" dirty="0" smtClean="0"/>
          </a:p>
          <a:p>
            <a:pPr marL="0" indent="0">
              <a:buNone/>
            </a:pPr>
            <a:r>
              <a:rPr lang="fr-FR" sz="2400" dirty="0" smtClean="0"/>
              <a:t>Service « </a:t>
            </a:r>
            <a:r>
              <a:rPr lang="fr-FR" sz="2400" dirty="0" err="1" smtClean="0"/>
              <a:t>helloWorld</a:t>
            </a:r>
            <a:r>
              <a:rPr lang="fr-FR" sz="2400" dirty="0" smtClean="0"/>
              <a:t> » </a:t>
            </a:r>
            <a:r>
              <a:rPr lang="fr-FR" sz="2400" dirty="0" smtClean="0">
                <a:sym typeface="Wingdings" pitchFamily="2" charset="2"/>
              </a:rPr>
              <a:t> Provider « </a:t>
            </a:r>
            <a:r>
              <a:rPr lang="fr-FR" sz="2400" dirty="0" err="1" smtClean="0">
                <a:sym typeface="Wingdings" pitchFamily="2" charset="2"/>
              </a:rPr>
              <a:t>helloWorldProvider</a:t>
            </a:r>
            <a:r>
              <a:rPr lang="fr-FR" sz="2400" dirty="0" smtClean="0">
                <a:sym typeface="Wingdings" pitchFamily="2" charset="2"/>
              </a:rPr>
              <a:t> »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124505456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Providers</a:t>
            </a:r>
            <a:endParaRPr lang="fr-FR" dirty="0"/>
          </a:p>
        </p:txBody>
      </p:sp>
      <p:sp>
        <p:nvSpPr>
          <p:cNvPr id="4" name="Rectangle 3"/>
          <p:cNvSpPr/>
          <p:nvPr/>
        </p:nvSpPr>
        <p:spPr>
          <a:xfrm>
            <a:off x="827584" y="1700808"/>
            <a:ext cx="4752528" cy="352839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Rectangle 5"/>
          <p:cNvSpPr/>
          <p:nvPr/>
        </p:nvSpPr>
        <p:spPr>
          <a:xfrm>
            <a:off x="2771800" y="3645024"/>
            <a:ext cx="2528664" cy="1448544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Definition du service avec la </a:t>
            </a:r>
            <a:r>
              <a:rPr lang="en-US" dirty="0" err="1" smtClean="0"/>
              <a:t>méthode</a:t>
            </a:r>
            <a:r>
              <a:rPr lang="en-US" dirty="0" smtClean="0"/>
              <a:t> factory.</a:t>
            </a:r>
            <a:endParaRPr lang="fr-FR" dirty="0"/>
          </a:p>
        </p:txBody>
      </p:sp>
      <p:sp>
        <p:nvSpPr>
          <p:cNvPr id="7" name="TextBox 6"/>
          <p:cNvSpPr txBox="1"/>
          <p:nvPr/>
        </p:nvSpPr>
        <p:spPr>
          <a:xfrm>
            <a:off x="1691680" y="4184630"/>
            <a:ext cx="662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$get: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076167" y="1983101"/>
            <a:ext cx="2255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Définition</a:t>
            </a:r>
            <a:r>
              <a:rPr lang="en-US" dirty="0" smtClean="0"/>
              <a:t> du provider</a:t>
            </a:r>
          </a:p>
        </p:txBody>
      </p:sp>
      <p:sp>
        <p:nvSpPr>
          <p:cNvPr id="9" name="Rectangle 8"/>
          <p:cNvSpPr/>
          <p:nvPr/>
        </p:nvSpPr>
        <p:spPr>
          <a:xfrm>
            <a:off x="1187624" y="5517232"/>
            <a:ext cx="2232248" cy="10081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Provider</a:t>
            </a:r>
            <a:endParaRPr lang="fr-FR" dirty="0"/>
          </a:p>
        </p:txBody>
      </p:sp>
      <p:sp>
        <p:nvSpPr>
          <p:cNvPr id="10" name="Rectangle 9"/>
          <p:cNvSpPr/>
          <p:nvPr/>
        </p:nvSpPr>
        <p:spPr>
          <a:xfrm>
            <a:off x="4932040" y="5517232"/>
            <a:ext cx="2232248" cy="10081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Service</a:t>
            </a:r>
            <a:endParaRPr lang="fr-FR" dirty="0"/>
          </a:p>
        </p:txBody>
      </p:sp>
      <p:cxnSp>
        <p:nvCxnSpPr>
          <p:cNvPr id="12" name="Straight Arrow Connector 11"/>
          <p:cNvCxnSpPr>
            <a:stCxn id="9" idx="3"/>
            <a:endCxn id="10" idx="1"/>
          </p:cNvCxnSpPr>
          <p:nvPr/>
        </p:nvCxnSpPr>
        <p:spPr>
          <a:xfrm>
            <a:off x="3419872" y="6021288"/>
            <a:ext cx="1512168" cy="0"/>
          </a:xfrm>
          <a:prstGeom prst="straightConnector1">
            <a:avLst/>
          </a:prstGeom>
          <a:ln w="38100"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518658" y="554978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endParaRPr lang="fr-FR" dirty="0"/>
          </a:p>
        </p:txBody>
      </p:sp>
      <p:sp>
        <p:nvSpPr>
          <p:cNvPr id="15" name="TextBox 14"/>
          <p:cNvSpPr txBox="1"/>
          <p:nvPr/>
        </p:nvSpPr>
        <p:spPr>
          <a:xfrm>
            <a:off x="4562643" y="554978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901552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provider/service : Cycle de </a:t>
            </a:r>
            <a:r>
              <a:rPr lang="en-US" dirty="0" smtClean="0"/>
              <a:t>vie</a:t>
            </a:r>
            <a:endParaRPr lang="fr-FR" dirty="0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323528" y="4396462"/>
            <a:ext cx="8136904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Left Brace 5"/>
          <p:cNvSpPr/>
          <p:nvPr/>
        </p:nvSpPr>
        <p:spPr>
          <a:xfrm rot="16200000">
            <a:off x="1979712" y="3333526"/>
            <a:ext cx="360040" cy="309634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Left Brace 6"/>
          <p:cNvSpPr/>
          <p:nvPr/>
        </p:nvSpPr>
        <p:spPr>
          <a:xfrm rot="16200000">
            <a:off x="6408204" y="3297522"/>
            <a:ext cx="360040" cy="3168352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extBox 7"/>
          <p:cNvSpPr txBox="1"/>
          <p:nvPr/>
        </p:nvSpPr>
        <p:spPr>
          <a:xfrm>
            <a:off x="1768310" y="5291916"/>
            <a:ext cx="7828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Config</a:t>
            </a:r>
            <a:endParaRPr lang="fr-FR" dirty="0"/>
          </a:p>
        </p:txBody>
      </p:sp>
      <p:sp>
        <p:nvSpPr>
          <p:cNvPr id="9" name="TextBox 8"/>
          <p:cNvSpPr txBox="1"/>
          <p:nvPr/>
        </p:nvSpPr>
        <p:spPr>
          <a:xfrm>
            <a:off x="6311545" y="5291916"/>
            <a:ext cx="553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Run</a:t>
            </a:r>
          </a:p>
        </p:txBody>
      </p:sp>
      <p:sp>
        <p:nvSpPr>
          <p:cNvPr id="10" name="Rectangle 9"/>
          <p:cNvSpPr/>
          <p:nvPr/>
        </p:nvSpPr>
        <p:spPr>
          <a:xfrm>
            <a:off x="683568" y="4252446"/>
            <a:ext cx="1476164" cy="2880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TextBox 10"/>
          <p:cNvSpPr txBox="1"/>
          <p:nvPr/>
        </p:nvSpPr>
        <p:spPr>
          <a:xfrm>
            <a:off x="339459" y="3570805"/>
            <a:ext cx="2268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Chargement</a:t>
            </a:r>
            <a:r>
              <a:rPr lang="en-US" dirty="0" smtClean="0"/>
              <a:t> providers</a:t>
            </a:r>
            <a:endParaRPr lang="fr-FR" dirty="0"/>
          </a:p>
        </p:txBody>
      </p:sp>
      <p:sp>
        <p:nvSpPr>
          <p:cNvPr id="12" name="Rectangle 11"/>
          <p:cNvSpPr/>
          <p:nvPr/>
        </p:nvSpPr>
        <p:spPr>
          <a:xfrm>
            <a:off x="2551153" y="4252446"/>
            <a:ext cx="1156751" cy="2880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TextBox 12"/>
          <p:cNvSpPr txBox="1"/>
          <p:nvPr/>
        </p:nvSpPr>
        <p:spPr>
          <a:xfrm>
            <a:off x="2843808" y="3570805"/>
            <a:ext cx="1167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</a:t>
            </a:r>
            <a:r>
              <a:rPr lang="en-US" dirty="0" err="1" smtClean="0"/>
              <a:t>pp.config</a:t>
            </a:r>
            <a:endParaRPr lang="fr-FR" dirty="0"/>
          </a:p>
        </p:txBody>
      </p:sp>
      <p:sp>
        <p:nvSpPr>
          <p:cNvPr id="14" name="TextBox 13"/>
          <p:cNvSpPr txBox="1"/>
          <p:nvPr/>
        </p:nvSpPr>
        <p:spPr>
          <a:xfrm>
            <a:off x="4603590" y="3595082"/>
            <a:ext cx="2136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Chargement</a:t>
            </a:r>
            <a:r>
              <a:rPr lang="en-US" dirty="0" smtClean="0"/>
              <a:t> services</a:t>
            </a:r>
            <a:endParaRPr lang="fr-FR" dirty="0"/>
          </a:p>
        </p:txBody>
      </p:sp>
      <p:sp>
        <p:nvSpPr>
          <p:cNvPr id="15" name="TextBox 14"/>
          <p:cNvSpPr txBox="1"/>
          <p:nvPr/>
        </p:nvSpPr>
        <p:spPr>
          <a:xfrm>
            <a:off x="7107939" y="3595082"/>
            <a:ext cx="920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app.run</a:t>
            </a:r>
            <a:endParaRPr lang="fr-FR" dirty="0"/>
          </a:p>
        </p:txBody>
      </p:sp>
      <p:sp>
        <p:nvSpPr>
          <p:cNvPr id="16" name="Rectangle 15"/>
          <p:cNvSpPr/>
          <p:nvPr/>
        </p:nvSpPr>
        <p:spPr>
          <a:xfrm>
            <a:off x="5076056" y="4252446"/>
            <a:ext cx="1476164" cy="2880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/>
          <p:cNvSpPr/>
          <p:nvPr/>
        </p:nvSpPr>
        <p:spPr>
          <a:xfrm>
            <a:off x="6943641" y="4252446"/>
            <a:ext cx="1156751" cy="2880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TextBox 3"/>
          <p:cNvSpPr txBox="1"/>
          <p:nvPr/>
        </p:nvSpPr>
        <p:spPr>
          <a:xfrm>
            <a:off x="314077" y="2060848"/>
            <a:ext cx="70959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 smtClean="0"/>
              <a:t>Pendant le </a:t>
            </a:r>
            <a:r>
              <a:rPr lang="fr-FR" sz="3600" b="1" dirty="0" smtClean="0"/>
              <a:t>chargement des modules</a:t>
            </a:r>
            <a:endParaRPr lang="fr-FR" sz="3600" b="1" dirty="0"/>
          </a:p>
        </p:txBody>
      </p:sp>
    </p:spTree>
    <p:extLst>
      <p:ext uri="{BB962C8B-B14F-4D97-AF65-F5344CB8AC3E}">
        <p14:creationId xmlns:p14="http://schemas.microsoft.com/office/powerpoint/2010/main" val="91717918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Injection de dépendance (DI)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4 annotations de </a:t>
            </a:r>
            <a:r>
              <a:rPr lang="en-US" dirty="0" err="1"/>
              <a:t>fonctions</a:t>
            </a:r>
            <a:r>
              <a:rPr lang="en-US" dirty="0"/>
              <a:t> </a:t>
            </a:r>
            <a:r>
              <a:rPr lang="en-US" dirty="0" err="1"/>
              <a:t>injectables</a:t>
            </a:r>
            <a:r>
              <a:rPr lang="en-US" dirty="0"/>
              <a:t> :</a:t>
            </a:r>
          </a:p>
          <a:p>
            <a:r>
              <a:rPr lang="en-US" dirty="0"/>
              <a:t>Implicit</a:t>
            </a:r>
          </a:p>
          <a:p>
            <a:r>
              <a:rPr lang="en-US" dirty="0"/>
              <a:t>Inline array</a:t>
            </a:r>
          </a:p>
          <a:p>
            <a:r>
              <a:rPr lang="en-US" dirty="0"/>
              <a:t>$inject Property</a:t>
            </a:r>
          </a:p>
          <a:p>
            <a:r>
              <a:rPr lang="en-US" dirty="0"/>
              <a:t>Ng-annotate (</a:t>
            </a:r>
            <a:r>
              <a:rPr lang="en-US" dirty="0" err="1"/>
              <a:t>ngInject</a:t>
            </a:r>
            <a:r>
              <a:rPr lang="en-US" dirty="0" smtClean="0"/>
              <a:t>)</a:t>
            </a:r>
          </a:p>
          <a:p>
            <a:endParaRPr lang="en-US" dirty="0"/>
          </a:p>
          <a:p>
            <a:r>
              <a:rPr lang="en-US" dirty="0" err="1" smtClean="0"/>
              <a:t>Voir</a:t>
            </a:r>
            <a:r>
              <a:rPr lang="en-US" dirty="0" smtClean="0"/>
              <a:t> la doc angular</a:t>
            </a:r>
            <a:endParaRPr lang="en-US" dirty="0"/>
          </a:p>
          <a:p>
            <a:pPr marL="0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621963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Dans quoi peut-on injecter quoi ?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fr-FR" dirty="0" smtClean="0"/>
              <a:t>Service</a:t>
            </a:r>
          </a:p>
          <a:p>
            <a:pPr lvl="1"/>
            <a:r>
              <a:rPr lang="fr-FR" dirty="0" smtClean="0"/>
              <a:t>service</a:t>
            </a:r>
          </a:p>
          <a:p>
            <a:r>
              <a:rPr lang="fr-FR" dirty="0" smtClean="0"/>
              <a:t>Provider</a:t>
            </a:r>
          </a:p>
          <a:p>
            <a:pPr lvl="1"/>
            <a:r>
              <a:rPr lang="fr-FR" dirty="0" smtClean="0"/>
              <a:t>Provider</a:t>
            </a:r>
          </a:p>
          <a:p>
            <a:pPr lvl="1"/>
            <a:r>
              <a:rPr lang="fr-FR" dirty="0" smtClean="0"/>
              <a:t>Service $</a:t>
            </a:r>
            <a:r>
              <a:rPr lang="fr-FR" dirty="0" err="1" smtClean="0"/>
              <a:t>provide</a:t>
            </a:r>
            <a:endParaRPr lang="fr-FR" dirty="0" smtClean="0"/>
          </a:p>
          <a:p>
            <a:pPr lvl="1"/>
            <a:r>
              <a:rPr lang="fr-FR" dirty="0" smtClean="0"/>
              <a:t>Service « recette constante »</a:t>
            </a:r>
          </a:p>
          <a:p>
            <a:r>
              <a:rPr lang="fr-FR" dirty="0" smtClean="0"/>
              <a:t>Controller</a:t>
            </a:r>
          </a:p>
          <a:p>
            <a:pPr lvl="1"/>
            <a:r>
              <a:rPr lang="fr-FR" dirty="0" smtClean="0"/>
              <a:t>Service, $scope, $</a:t>
            </a:r>
            <a:r>
              <a:rPr lang="fr-FR" dirty="0" err="1" smtClean="0"/>
              <a:t>element</a:t>
            </a:r>
            <a:r>
              <a:rPr lang="fr-FR" dirty="0" smtClean="0"/>
              <a:t>, $</a:t>
            </a:r>
            <a:r>
              <a:rPr lang="fr-FR" dirty="0" err="1" smtClean="0"/>
              <a:t>attrs</a:t>
            </a:r>
            <a:r>
              <a:rPr lang="fr-FR" dirty="0" smtClean="0"/>
              <a:t>, $</a:t>
            </a:r>
            <a:r>
              <a:rPr lang="fr-FR" dirty="0" err="1" smtClean="0"/>
              <a:t>transclude</a:t>
            </a:r>
            <a:endParaRPr lang="fr-FR" dirty="0" smtClean="0"/>
          </a:p>
          <a:p>
            <a:r>
              <a:rPr lang="fr-FR" dirty="0" smtClean="0"/>
              <a:t>Directive</a:t>
            </a:r>
          </a:p>
          <a:p>
            <a:pPr lvl="1"/>
            <a:r>
              <a:rPr lang="fr-FR" dirty="0" smtClean="0"/>
              <a:t>Service</a:t>
            </a:r>
          </a:p>
          <a:p>
            <a:r>
              <a:rPr lang="fr-FR" dirty="0" err="1" smtClean="0"/>
              <a:t>Run</a:t>
            </a:r>
            <a:endParaRPr lang="fr-FR" dirty="0" smtClean="0"/>
          </a:p>
          <a:p>
            <a:pPr lvl="1"/>
            <a:r>
              <a:rPr lang="fr-FR" dirty="0" smtClean="0"/>
              <a:t>Service</a:t>
            </a:r>
          </a:p>
          <a:p>
            <a:r>
              <a:rPr lang="fr-FR" dirty="0" smtClean="0"/>
              <a:t>Config</a:t>
            </a:r>
          </a:p>
          <a:p>
            <a:pPr lvl="1"/>
            <a:r>
              <a:rPr lang="fr-FR" dirty="0" smtClean="0"/>
              <a:t>Provider</a:t>
            </a:r>
          </a:p>
          <a:p>
            <a:pPr lvl="1"/>
            <a:r>
              <a:rPr lang="fr-FR" dirty="0" smtClean="0"/>
              <a:t>Service $</a:t>
            </a:r>
            <a:r>
              <a:rPr lang="fr-FR" dirty="0" err="1" smtClean="0"/>
              <a:t>provide</a:t>
            </a:r>
            <a:endParaRPr lang="fr-FR" dirty="0" smtClean="0"/>
          </a:p>
          <a:p>
            <a:pPr lvl="1"/>
            <a:r>
              <a:rPr lang="fr-FR" dirty="0"/>
              <a:t>Service « recette constante »</a:t>
            </a:r>
            <a:endParaRPr lang="fr-FR" dirty="0" smtClean="0"/>
          </a:p>
          <a:p>
            <a:endParaRPr lang="fr-FR" dirty="0" smtClean="0"/>
          </a:p>
          <a:p>
            <a:pPr lvl="1"/>
            <a:endParaRPr lang="fr-FR" dirty="0" smtClean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4841168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Notion de module. Configuration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81128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fr-FR" dirty="0" smtClean="0"/>
              <a:t>Un module est une </a:t>
            </a:r>
            <a:r>
              <a:rPr lang="fr-FR" b="1" dirty="0" smtClean="0"/>
              <a:t>déclaration</a:t>
            </a:r>
            <a:r>
              <a:rPr lang="fr-FR" dirty="0" smtClean="0"/>
              <a:t> de :</a:t>
            </a:r>
          </a:p>
          <a:p>
            <a:pPr lvl="1"/>
            <a:r>
              <a:rPr lang="fr-FR" dirty="0" smtClean="0"/>
              <a:t>Services (déclarés comme value, </a:t>
            </a:r>
            <a:r>
              <a:rPr lang="fr-FR" dirty="0" err="1" smtClean="0"/>
              <a:t>factory</a:t>
            </a:r>
            <a:r>
              <a:rPr lang="fr-FR" dirty="0" smtClean="0"/>
              <a:t>, service , provider, constant)</a:t>
            </a:r>
          </a:p>
          <a:p>
            <a:pPr lvl="1"/>
            <a:r>
              <a:rPr lang="fr-FR" dirty="0" smtClean="0"/>
              <a:t>Configuration</a:t>
            </a:r>
          </a:p>
          <a:p>
            <a:pPr lvl="1"/>
            <a:r>
              <a:rPr lang="fr-FR" dirty="0" smtClean="0"/>
              <a:t>Contrôleurs</a:t>
            </a:r>
          </a:p>
          <a:p>
            <a:pPr lvl="1"/>
            <a:r>
              <a:rPr lang="fr-FR" dirty="0" smtClean="0"/>
              <a:t>Directives</a:t>
            </a:r>
          </a:p>
          <a:p>
            <a:pPr lvl="1"/>
            <a:r>
              <a:rPr lang="fr-FR" dirty="0" smtClean="0"/>
              <a:t>Filtres</a:t>
            </a:r>
          </a:p>
          <a:p>
            <a:pPr lvl="1"/>
            <a:r>
              <a:rPr lang="fr-FR" dirty="0" smtClean="0"/>
              <a:t>Décorateurs (pour décorer les services)</a:t>
            </a:r>
          </a:p>
          <a:p>
            <a:pPr lvl="1"/>
            <a:r>
              <a:rPr lang="fr-FR" dirty="0" smtClean="0"/>
              <a:t>Composants (qui ressemblent </a:t>
            </a:r>
            <a:r>
              <a:rPr lang="en-US" dirty="0" smtClean="0"/>
              <a:t>à des directives)</a:t>
            </a:r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1703292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Chargement de plusieurs modules : cycle de vie - exemple</a:t>
            </a:r>
            <a:endParaRPr lang="fr-FR" dirty="0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1043608" y="2132856"/>
            <a:ext cx="0" cy="345638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755576" y="2348880"/>
            <a:ext cx="727280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391980" y="2132856"/>
            <a:ext cx="0" cy="3384376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755576" y="2852936"/>
            <a:ext cx="7272808" cy="0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755576" y="3212976"/>
            <a:ext cx="7272808" cy="0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755576" y="3573016"/>
            <a:ext cx="7272808" cy="0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755576" y="3933056"/>
            <a:ext cx="7272808" cy="0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755576" y="4293096"/>
            <a:ext cx="7272808" cy="0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755576" y="4653136"/>
            <a:ext cx="7272808" cy="0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03170" y="2668270"/>
            <a:ext cx="336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 err="1" smtClean="0"/>
              <a:t>ng</a:t>
            </a:r>
            <a:endParaRPr lang="fr-FR" sz="1200" dirty="0"/>
          </a:p>
        </p:txBody>
      </p:sp>
      <p:sp>
        <p:nvSpPr>
          <p:cNvPr id="18" name="TextBox 17"/>
          <p:cNvSpPr txBox="1"/>
          <p:nvPr/>
        </p:nvSpPr>
        <p:spPr>
          <a:xfrm>
            <a:off x="54503" y="3044305"/>
            <a:ext cx="73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 err="1" smtClean="0"/>
              <a:t>ngLocale</a:t>
            </a:r>
            <a:endParaRPr lang="fr-FR" sz="1200" dirty="0"/>
          </a:p>
        </p:txBody>
      </p:sp>
      <p:sp>
        <p:nvSpPr>
          <p:cNvPr id="19" name="TextBox 18"/>
          <p:cNvSpPr txBox="1"/>
          <p:nvPr/>
        </p:nvSpPr>
        <p:spPr>
          <a:xfrm>
            <a:off x="54544" y="3423188"/>
            <a:ext cx="4972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 smtClean="0"/>
              <a:t>main</a:t>
            </a:r>
            <a:endParaRPr lang="fr-FR" sz="1200" dirty="0"/>
          </a:p>
        </p:txBody>
      </p:sp>
      <p:sp>
        <p:nvSpPr>
          <p:cNvPr id="20" name="TextBox 19"/>
          <p:cNvSpPr txBox="1"/>
          <p:nvPr/>
        </p:nvSpPr>
        <p:spPr>
          <a:xfrm>
            <a:off x="54503" y="3794556"/>
            <a:ext cx="5004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 smtClean="0"/>
              <a:t>dep1</a:t>
            </a:r>
            <a:endParaRPr lang="fr-FR" sz="1200" dirty="0"/>
          </a:p>
        </p:txBody>
      </p:sp>
      <p:sp>
        <p:nvSpPr>
          <p:cNvPr id="21" name="TextBox 20"/>
          <p:cNvSpPr txBox="1"/>
          <p:nvPr/>
        </p:nvSpPr>
        <p:spPr>
          <a:xfrm>
            <a:off x="54544" y="4160113"/>
            <a:ext cx="5004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 smtClean="0"/>
              <a:t>dep2</a:t>
            </a:r>
            <a:endParaRPr lang="fr-FR" sz="1200" dirty="0"/>
          </a:p>
        </p:txBody>
      </p:sp>
      <p:sp>
        <p:nvSpPr>
          <p:cNvPr id="22" name="TextBox 21"/>
          <p:cNvSpPr txBox="1"/>
          <p:nvPr/>
        </p:nvSpPr>
        <p:spPr>
          <a:xfrm>
            <a:off x="54544" y="4520153"/>
            <a:ext cx="5004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 smtClean="0"/>
              <a:t>dep3</a:t>
            </a:r>
            <a:endParaRPr lang="fr-FR" sz="1200" dirty="0"/>
          </a:p>
        </p:txBody>
      </p:sp>
      <p:sp>
        <p:nvSpPr>
          <p:cNvPr id="23" name="Rectangle 22"/>
          <p:cNvSpPr/>
          <p:nvPr/>
        </p:nvSpPr>
        <p:spPr>
          <a:xfrm>
            <a:off x="1043608" y="3146484"/>
            <a:ext cx="432048" cy="138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ectangle 23"/>
          <p:cNvSpPr/>
          <p:nvPr/>
        </p:nvSpPr>
        <p:spPr>
          <a:xfrm>
            <a:off x="1488272" y="2783686"/>
            <a:ext cx="432048" cy="138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Rectangle 24"/>
          <p:cNvSpPr/>
          <p:nvPr/>
        </p:nvSpPr>
        <p:spPr>
          <a:xfrm>
            <a:off x="2139117" y="4229362"/>
            <a:ext cx="432048" cy="138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Rectangle 25"/>
          <p:cNvSpPr/>
          <p:nvPr/>
        </p:nvSpPr>
        <p:spPr>
          <a:xfrm>
            <a:off x="2571165" y="4583886"/>
            <a:ext cx="432048" cy="138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 26"/>
          <p:cNvSpPr/>
          <p:nvPr/>
        </p:nvSpPr>
        <p:spPr>
          <a:xfrm>
            <a:off x="3122600" y="3861048"/>
            <a:ext cx="432048" cy="138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 27"/>
          <p:cNvSpPr/>
          <p:nvPr/>
        </p:nvSpPr>
        <p:spPr>
          <a:xfrm>
            <a:off x="3567177" y="3503766"/>
            <a:ext cx="432048" cy="138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Rectangle 28"/>
          <p:cNvSpPr/>
          <p:nvPr/>
        </p:nvSpPr>
        <p:spPr>
          <a:xfrm>
            <a:off x="4424695" y="3149242"/>
            <a:ext cx="432048" cy="138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Rectangle 29"/>
          <p:cNvSpPr/>
          <p:nvPr/>
        </p:nvSpPr>
        <p:spPr>
          <a:xfrm>
            <a:off x="4869359" y="2786444"/>
            <a:ext cx="432048" cy="138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Rectangle 30"/>
          <p:cNvSpPr/>
          <p:nvPr/>
        </p:nvSpPr>
        <p:spPr>
          <a:xfrm>
            <a:off x="5520204" y="4232120"/>
            <a:ext cx="432048" cy="138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Rectangle 31"/>
          <p:cNvSpPr/>
          <p:nvPr/>
        </p:nvSpPr>
        <p:spPr>
          <a:xfrm>
            <a:off x="5952252" y="4586644"/>
            <a:ext cx="432048" cy="138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Rectangle 32"/>
          <p:cNvSpPr/>
          <p:nvPr/>
        </p:nvSpPr>
        <p:spPr>
          <a:xfrm>
            <a:off x="6503687" y="3863806"/>
            <a:ext cx="432048" cy="138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Rectangle 33"/>
          <p:cNvSpPr/>
          <p:nvPr/>
        </p:nvSpPr>
        <p:spPr>
          <a:xfrm>
            <a:off x="6948264" y="3506524"/>
            <a:ext cx="432048" cy="138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TextBox 34"/>
          <p:cNvSpPr txBox="1"/>
          <p:nvPr/>
        </p:nvSpPr>
        <p:spPr>
          <a:xfrm>
            <a:off x="1043608" y="5877272"/>
            <a:ext cx="1644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ng-app</a:t>
            </a:r>
            <a:r>
              <a:rPr lang="fr-FR" dirty="0" smtClean="0"/>
              <a:t>=‘’main’’</a:t>
            </a:r>
            <a:endParaRPr lang="fr-FR" dirty="0"/>
          </a:p>
        </p:txBody>
      </p:sp>
      <p:sp>
        <p:nvSpPr>
          <p:cNvPr id="36" name="TextBox 35"/>
          <p:cNvSpPr txBox="1"/>
          <p:nvPr/>
        </p:nvSpPr>
        <p:spPr>
          <a:xfrm>
            <a:off x="3567177" y="5877272"/>
            <a:ext cx="5065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c</a:t>
            </a:r>
            <a:r>
              <a:rPr lang="fr-FR" dirty="0" err="1" smtClean="0"/>
              <a:t>onst</a:t>
            </a:r>
            <a:r>
              <a:rPr lang="fr-FR" dirty="0" smtClean="0"/>
              <a:t> </a:t>
            </a:r>
            <a:r>
              <a:rPr lang="fr-FR" dirty="0" err="1" smtClean="0"/>
              <a:t>app</a:t>
            </a:r>
            <a:r>
              <a:rPr lang="fr-FR" dirty="0" smtClean="0"/>
              <a:t> = </a:t>
            </a:r>
            <a:r>
              <a:rPr lang="fr-FR" dirty="0" err="1" smtClean="0"/>
              <a:t>angular.module</a:t>
            </a:r>
            <a:r>
              <a:rPr lang="fr-FR" dirty="0" smtClean="0"/>
              <a:t>(‘main’, [‘dep3’, ‘dep1’]);</a:t>
            </a:r>
            <a:endParaRPr lang="fr-FR" dirty="0"/>
          </a:p>
        </p:txBody>
      </p:sp>
      <p:sp>
        <p:nvSpPr>
          <p:cNvPr id="37" name="TextBox 36"/>
          <p:cNvSpPr txBox="1"/>
          <p:nvPr/>
        </p:nvSpPr>
        <p:spPr>
          <a:xfrm>
            <a:off x="3547200" y="6258185"/>
            <a:ext cx="437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c</a:t>
            </a:r>
            <a:r>
              <a:rPr lang="fr-FR" dirty="0" err="1" smtClean="0"/>
              <a:t>onst</a:t>
            </a:r>
            <a:r>
              <a:rPr lang="fr-FR" dirty="0" smtClean="0"/>
              <a:t> </a:t>
            </a:r>
            <a:r>
              <a:rPr lang="fr-FR" dirty="0" err="1" smtClean="0"/>
              <a:t>app</a:t>
            </a:r>
            <a:r>
              <a:rPr lang="fr-FR" dirty="0" smtClean="0"/>
              <a:t> = </a:t>
            </a:r>
            <a:r>
              <a:rPr lang="fr-FR" dirty="0" err="1" smtClean="0"/>
              <a:t>angular.module</a:t>
            </a:r>
            <a:r>
              <a:rPr lang="fr-FR" dirty="0" smtClean="0"/>
              <a:t>(‘dep3’, [‘dep2’]);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1243635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Webpack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/>
          <a:lstStyle/>
          <a:p>
            <a:r>
              <a:rPr lang="fr-FR" dirty="0" err="1" smtClean="0"/>
              <a:t>Webpack</a:t>
            </a:r>
            <a:r>
              <a:rPr lang="fr-FR" dirty="0" smtClean="0"/>
              <a:t> aide à fabriquer les livrables </a:t>
            </a:r>
            <a:r>
              <a:rPr lang="fr-FR" dirty="0" err="1" smtClean="0"/>
              <a:t>css</a:t>
            </a:r>
            <a:r>
              <a:rPr lang="fr-FR" dirty="0" smtClean="0"/>
              <a:t> et </a:t>
            </a:r>
            <a:r>
              <a:rPr lang="fr-FR" dirty="0" err="1" smtClean="0"/>
              <a:t>javascript</a:t>
            </a:r>
            <a:r>
              <a:rPr lang="fr-FR" dirty="0" smtClean="0"/>
              <a:t> de production.</a:t>
            </a:r>
          </a:p>
          <a:p>
            <a:pPr lvl="1"/>
            <a:r>
              <a:rPr lang="fr-FR" dirty="0" err="1" smtClean="0"/>
              <a:t>Ng-annotate</a:t>
            </a:r>
            <a:r>
              <a:rPr lang="fr-FR" dirty="0" smtClean="0"/>
              <a:t>, </a:t>
            </a:r>
            <a:r>
              <a:rPr lang="fr-FR" dirty="0" err="1" smtClean="0"/>
              <a:t>Minification</a:t>
            </a:r>
            <a:r>
              <a:rPr lang="fr-FR" dirty="0" smtClean="0"/>
              <a:t>, concaténation, intègre les </a:t>
            </a:r>
            <a:r>
              <a:rPr lang="fr-FR" dirty="0" err="1" smtClean="0"/>
              <a:t>templates</a:t>
            </a:r>
            <a:r>
              <a:rPr lang="fr-FR" dirty="0" smtClean="0"/>
              <a:t> html et </a:t>
            </a:r>
            <a:r>
              <a:rPr lang="fr-FR" dirty="0" err="1" smtClean="0"/>
              <a:t>svg</a:t>
            </a:r>
            <a:r>
              <a:rPr lang="fr-FR" dirty="0" smtClean="0"/>
              <a:t> dans le </a:t>
            </a:r>
            <a:r>
              <a:rPr lang="fr-FR" dirty="0" err="1" smtClean="0"/>
              <a:t>javascript</a:t>
            </a:r>
            <a:r>
              <a:rPr lang="fr-FR" dirty="0" smtClean="0"/>
              <a:t>.</a:t>
            </a:r>
          </a:p>
          <a:p>
            <a:pPr lvl="1"/>
            <a:r>
              <a:rPr lang="fr-FR" dirty="0" smtClean="0"/>
              <a:t>Intègre les </a:t>
            </a:r>
            <a:r>
              <a:rPr lang="fr-FR" dirty="0" err="1" smtClean="0"/>
              <a:t>png</a:t>
            </a:r>
            <a:r>
              <a:rPr lang="fr-FR" dirty="0" smtClean="0"/>
              <a:t>, </a:t>
            </a:r>
            <a:r>
              <a:rPr lang="fr-FR" dirty="0" err="1" smtClean="0"/>
              <a:t>jpg</a:t>
            </a:r>
            <a:r>
              <a:rPr lang="fr-FR" dirty="0" smtClean="0"/>
              <a:t>, </a:t>
            </a:r>
            <a:r>
              <a:rPr lang="fr-FR" dirty="0" err="1" smtClean="0"/>
              <a:t>eot</a:t>
            </a:r>
            <a:r>
              <a:rPr lang="fr-FR" dirty="0" smtClean="0"/>
              <a:t>, </a:t>
            </a:r>
            <a:r>
              <a:rPr lang="fr-FR" dirty="0" err="1" smtClean="0"/>
              <a:t>ttf</a:t>
            </a:r>
            <a:r>
              <a:rPr lang="fr-FR" dirty="0" smtClean="0"/>
              <a:t>, </a:t>
            </a:r>
            <a:r>
              <a:rPr lang="fr-FR" dirty="0" err="1" smtClean="0"/>
              <a:t>woff</a:t>
            </a:r>
            <a:r>
              <a:rPr lang="fr-FR" dirty="0" smtClean="0"/>
              <a:t>, woff2</a:t>
            </a:r>
          </a:p>
          <a:p>
            <a:pPr lvl="1"/>
            <a:r>
              <a:rPr lang="fr-FR" dirty="0" smtClean="0"/>
              <a:t>Peut traduire n’importe quel langage en JS ES5 (ES6, </a:t>
            </a:r>
            <a:r>
              <a:rPr lang="fr-FR" dirty="0" err="1" smtClean="0"/>
              <a:t>Typsecript</a:t>
            </a:r>
            <a:r>
              <a:rPr lang="fr-FR" dirty="0" smtClean="0"/>
              <a:t>, </a:t>
            </a:r>
            <a:r>
              <a:rPr lang="fr-FR" dirty="0" err="1" smtClean="0"/>
              <a:t>Dart</a:t>
            </a:r>
            <a:r>
              <a:rPr lang="fr-FR" dirty="0" smtClean="0"/>
              <a:t>, </a:t>
            </a:r>
            <a:r>
              <a:rPr lang="fr-FR" dirty="0" err="1" smtClean="0"/>
              <a:t>CoffeeScript</a:t>
            </a:r>
            <a:r>
              <a:rPr lang="fr-FR" dirty="0" smtClean="0"/>
              <a:t>, SASS, SCSS, LESS, etc.)</a:t>
            </a:r>
          </a:p>
          <a:p>
            <a:r>
              <a:rPr lang="fr-FR" dirty="0">
                <a:hlinkClick r:id="rId2"/>
              </a:rPr>
              <a:t>https://webpack.js.org</a:t>
            </a:r>
            <a:r>
              <a:rPr lang="fr-FR" dirty="0" smtClean="0">
                <a:hlinkClick r:id="rId2"/>
              </a:rPr>
              <a:t>/</a:t>
            </a:r>
            <a:endParaRPr lang="fr-FR" dirty="0" smtClean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734683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Architecture MVC</a:t>
            </a:r>
            <a:endParaRPr lang="fr-FR" dirty="0"/>
          </a:p>
        </p:txBody>
      </p:sp>
      <p:sp>
        <p:nvSpPr>
          <p:cNvPr id="4" name="Rectangle 3"/>
          <p:cNvSpPr/>
          <p:nvPr/>
        </p:nvSpPr>
        <p:spPr>
          <a:xfrm>
            <a:off x="1043608" y="1556792"/>
            <a:ext cx="2016224" cy="19442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Model</a:t>
            </a:r>
            <a:endParaRPr lang="fr-FR" dirty="0"/>
          </a:p>
        </p:txBody>
      </p:sp>
      <p:sp>
        <p:nvSpPr>
          <p:cNvPr id="5" name="Rectangle 4"/>
          <p:cNvSpPr/>
          <p:nvPr/>
        </p:nvSpPr>
        <p:spPr>
          <a:xfrm>
            <a:off x="4283968" y="1556792"/>
            <a:ext cx="2016224" cy="19442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Vue</a:t>
            </a:r>
            <a:endParaRPr lang="fr-FR" dirty="0"/>
          </a:p>
        </p:txBody>
      </p:sp>
      <p:sp>
        <p:nvSpPr>
          <p:cNvPr id="6" name="Rectangle 5"/>
          <p:cNvSpPr/>
          <p:nvPr/>
        </p:nvSpPr>
        <p:spPr>
          <a:xfrm>
            <a:off x="2699792" y="4149080"/>
            <a:ext cx="2016224" cy="19442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Controller</a:t>
            </a:r>
            <a:endParaRPr lang="fr-FR" dirty="0"/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3347864" y="2420888"/>
            <a:ext cx="720080" cy="0"/>
          </a:xfrm>
          <a:prstGeom prst="straightConnector1">
            <a:avLst/>
          </a:prstGeom>
          <a:ln w="3810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5004048" y="3681028"/>
            <a:ext cx="288032" cy="936104"/>
          </a:xfrm>
          <a:prstGeom prst="straightConnector1">
            <a:avLst/>
          </a:prstGeom>
          <a:ln w="3810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 flipV="1">
            <a:off x="1979712" y="3789040"/>
            <a:ext cx="504056" cy="720080"/>
          </a:xfrm>
          <a:prstGeom prst="straightConnector1">
            <a:avLst/>
          </a:prstGeom>
          <a:ln w="3810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5724128" y="4118650"/>
            <a:ext cx="2874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Historiquement côté serveur</a:t>
            </a:r>
            <a:endParaRPr lang="fr-FR" dirty="0"/>
          </a:p>
        </p:txBody>
      </p:sp>
      <p:sp>
        <p:nvSpPr>
          <p:cNvPr id="27" name="TextBox 26"/>
          <p:cNvSpPr txBox="1"/>
          <p:nvPr/>
        </p:nvSpPr>
        <p:spPr>
          <a:xfrm>
            <a:off x="6362188" y="5016078"/>
            <a:ext cx="245828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 smtClean="0"/>
              <a:t>Maintenant côté client !!!</a:t>
            </a:r>
            <a:endParaRPr lang="fr-FR" sz="32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9209" y="4966485"/>
            <a:ext cx="1018431" cy="943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25072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Exercice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i="1" dirty="0" smtClean="0">
                <a:solidFill>
                  <a:schemeClr val="bg1">
                    <a:lumMod val="65000"/>
                  </a:schemeClr>
                </a:solidFill>
              </a:rPr>
              <a:t>Passer sous </a:t>
            </a:r>
            <a:r>
              <a:rPr lang="fr-FR" i="1" dirty="0" err="1" smtClean="0">
                <a:solidFill>
                  <a:schemeClr val="bg1">
                    <a:lumMod val="65000"/>
                  </a:schemeClr>
                </a:solidFill>
              </a:rPr>
              <a:t>webpack</a:t>
            </a:r>
            <a:endParaRPr lang="fr-FR" i="1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0785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Rappels JavaScript</a:t>
            </a:r>
          </a:p>
          <a:p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Présentation du framework AngularJS</a:t>
            </a:r>
          </a:p>
          <a:p>
            <a:r>
              <a:rPr lang="fr-FR" dirty="0" smtClean="0">
                <a:solidFill>
                  <a:schemeClr val="bg1">
                    <a:lumMod val="50000"/>
                  </a:schemeClr>
                </a:solidFill>
              </a:rPr>
              <a:t>Contrôleurs </a:t>
            </a:r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et gestion des scopes</a:t>
            </a:r>
          </a:p>
          <a:p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Module et injection de dépendance</a:t>
            </a:r>
          </a:p>
          <a:p>
            <a:r>
              <a:rPr lang="fr-FR" b="1" dirty="0"/>
              <a:t>Définition des routes</a:t>
            </a:r>
          </a:p>
          <a:p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Fonctionnalité de données, Echange Serveur</a:t>
            </a:r>
          </a:p>
          <a:p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Intégration des tests automatisés</a:t>
            </a:r>
          </a:p>
          <a:p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Bonnes pratiques et outils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47343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Format </a:t>
            </a:r>
            <a:r>
              <a:rPr lang="en-US" dirty="0" err="1" smtClean="0"/>
              <a:t>d’une</a:t>
            </a:r>
            <a:r>
              <a:rPr lang="en-US" dirty="0" smtClean="0"/>
              <a:t> URL</a:t>
            </a:r>
            <a:endParaRPr lang="fr-FR" dirty="0"/>
          </a:p>
        </p:txBody>
      </p:sp>
      <p:sp>
        <p:nvSpPr>
          <p:cNvPr id="4" name="TextBox 3"/>
          <p:cNvSpPr txBox="1"/>
          <p:nvPr/>
        </p:nvSpPr>
        <p:spPr>
          <a:xfrm>
            <a:off x="539552" y="2189771"/>
            <a:ext cx="8116250" cy="30777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scheme</a:t>
            </a:r>
            <a:r>
              <a:rPr lang="fr-FR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://[user:passwd@][domain[:port]][/path][?query_string][#fragment_id]</a:t>
            </a:r>
            <a:endParaRPr lang="fr-FR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36081" y="4365104"/>
            <a:ext cx="8229600" cy="1756791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fr-FR" b="1" dirty="0" smtClean="0"/>
              <a:t>Fragment : </a:t>
            </a:r>
            <a:r>
              <a:rPr lang="fr-FR" dirty="0" smtClean="0"/>
              <a:t>utilisation pour scroller à travers un document HTML.</a:t>
            </a:r>
            <a:endParaRPr lang="fr-FR" dirty="0"/>
          </a:p>
          <a:p>
            <a:pPr marL="0" indent="0">
              <a:buNone/>
            </a:pPr>
            <a:r>
              <a:rPr lang="fr-FR" dirty="0" smtClean="0">
                <a:latin typeface="Symbol" pitchFamily="18" charset="2"/>
              </a:rPr>
              <a:t>=&gt; </a:t>
            </a:r>
            <a:r>
              <a:rPr lang="fr-FR" dirty="0" smtClean="0"/>
              <a:t>Avantage :  ne fait aucun appel au serveur.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43875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Hashbang</a:t>
            </a:r>
            <a:r>
              <a:rPr lang="fr-FR" dirty="0" smtClean="0"/>
              <a:t> : #!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836912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normAutofit fontScale="92500" lnSpcReduction="10000"/>
          </a:bodyPr>
          <a:lstStyle/>
          <a:p>
            <a:r>
              <a:rPr lang="fr-FR" dirty="0" smtClean="0"/>
              <a:t>Fragment </a:t>
            </a:r>
            <a:r>
              <a:rPr lang="fr-FR" dirty="0"/>
              <a:t>avec en plus un </a:t>
            </a:r>
            <a:r>
              <a:rPr lang="fr-FR" dirty="0" smtClean="0"/>
              <a:t>‘!’</a:t>
            </a:r>
          </a:p>
          <a:p>
            <a:r>
              <a:rPr lang="fr-FR" dirty="0" smtClean="0"/>
              <a:t>Permet le </a:t>
            </a:r>
            <a:r>
              <a:rPr lang="fr-FR" dirty="0" smtClean="0"/>
              <a:t>SEO par des moteurs de recherche </a:t>
            </a:r>
            <a:r>
              <a:rPr lang="fr-FR" dirty="0" smtClean="0"/>
              <a:t>(Yahoo, </a:t>
            </a:r>
            <a:r>
              <a:rPr lang="fr-FR" dirty="0" smtClean="0"/>
              <a:t>Bing, etc</a:t>
            </a:r>
            <a:r>
              <a:rPr lang="fr-FR" dirty="0" smtClean="0"/>
              <a:t>.)</a:t>
            </a:r>
          </a:p>
          <a:p>
            <a:pPr lvl="1"/>
            <a:r>
              <a:rPr lang="fr-FR" dirty="0" smtClean="0"/>
              <a:t>Mis en place par </a:t>
            </a:r>
            <a:r>
              <a:rPr lang="fr-FR" dirty="0" err="1" smtClean="0"/>
              <a:t>google</a:t>
            </a:r>
            <a:r>
              <a:rPr lang="fr-FR" dirty="0" smtClean="0"/>
              <a:t> en 2009</a:t>
            </a:r>
            <a:endParaRPr lang="fr-FR" dirty="0" smtClean="0"/>
          </a:p>
          <a:p>
            <a:pPr lvl="1"/>
            <a:r>
              <a:rPr lang="fr-FR" dirty="0" smtClean="0"/>
              <a:t>Google est « tellement intelligent » qu’il peut s’en passer depuis Octobre 2015</a:t>
            </a:r>
          </a:p>
          <a:p>
            <a:pPr lvl="2"/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3798762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Mode HTML5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Mode fragment : </a:t>
            </a:r>
          </a:p>
          <a:p>
            <a:pPr lvl="1"/>
            <a:r>
              <a:rPr lang="en-NZ" dirty="0">
                <a:hlinkClick r:id="rId2"/>
              </a:rPr>
              <a:t>http://example.com/foo/bar?x=y</a:t>
            </a:r>
            <a:r>
              <a:rPr lang="en-NZ" dirty="0" smtClean="0">
                <a:hlinkClick r:id="rId2"/>
              </a:rPr>
              <a:t>#!/hello</a:t>
            </a:r>
            <a:endParaRPr lang="fr-FR" dirty="0" smtClean="0"/>
          </a:p>
          <a:p>
            <a:r>
              <a:rPr lang="fr-FR" dirty="0" smtClean="0"/>
              <a:t>Mode HTML5 :</a:t>
            </a:r>
          </a:p>
          <a:p>
            <a:pPr lvl="1"/>
            <a:r>
              <a:rPr lang="en-NZ" dirty="0">
                <a:hlinkClick r:id="rId3"/>
              </a:rPr>
              <a:t>http://example.com/foo/bar/hello?x=y</a:t>
            </a:r>
          </a:p>
          <a:p>
            <a:pPr marL="457200" lvl="1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6014392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Mode HTML5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NZ" dirty="0" err="1" smtClean="0"/>
              <a:t>Pourquoi</a:t>
            </a:r>
            <a:r>
              <a:rPr lang="en-NZ" dirty="0" smtClean="0"/>
              <a:t> : plus </a:t>
            </a:r>
            <a:r>
              <a:rPr lang="en-NZ" dirty="0" err="1" smtClean="0"/>
              <a:t>joli</a:t>
            </a:r>
            <a:r>
              <a:rPr lang="en-NZ" dirty="0" smtClean="0"/>
              <a:t> pour </a:t>
            </a:r>
            <a:r>
              <a:rPr lang="en-NZ" dirty="0" err="1" smtClean="0"/>
              <a:t>l’internaute</a:t>
            </a:r>
            <a:r>
              <a:rPr lang="en-NZ" dirty="0" smtClean="0"/>
              <a:t> (UX </a:t>
            </a:r>
            <a:r>
              <a:rPr lang="en-NZ" dirty="0" err="1" smtClean="0"/>
              <a:t>augmentée</a:t>
            </a:r>
            <a:r>
              <a:rPr lang="en-NZ" dirty="0" smtClean="0"/>
              <a:t>)</a:t>
            </a:r>
          </a:p>
          <a:p>
            <a:r>
              <a:rPr lang="en-NZ" dirty="0" err="1" smtClean="0"/>
              <a:t>Mise</a:t>
            </a:r>
            <a:r>
              <a:rPr lang="en-NZ" dirty="0" smtClean="0"/>
              <a:t> en oeuvre :</a:t>
            </a:r>
            <a:endParaRPr lang="en-NZ" dirty="0" smtClean="0"/>
          </a:p>
          <a:p>
            <a:pPr lvl="1"/>
            <a:r>
              <a:rPr lang="en-NZ" dirty="0" err="1" smtClean="0"/>
              <a:t>ajouter</a:t>
            </a:r>
            <a:r>
              <a:rPr lang="en-NZ" dirty="0" smtClean="0"/>
              <a:t> un tag &lt;base&gt;</a:t>
            </a:r>
          </a:p>
          <a:p>
            <a:pPr lvl="1"/>
            <a:r>
              <a:rPr lang="en-NZ" dirty="0" smtClean="0"/>
              <a:t>$locatorProvider.html5Mode(true);</a:t>
            </a:r>
          </a:p>
          <a:p>
            <a:pPr lvl="1"/>
            <a:r>
              <a:rPr lang="en-NZ" dirty="0" err="1" smtClean="0"/>
              <a:t>Mettre</a:t>
            </a:r>
            <a:r>
              <a:rPr lang="en-NZ" dirty="0" smtClean="0"/>
              <a:t> les URL en </a:t>
            </a:r>
            <a:r>
              <a:rPr lang="en-NZ" dirty="0" err="1" smtClean="0"/>
              <a:t>adéquation</a:t>
            </a:r>
            <a:r>
              <a:rPr lang="en-NZ" dirty="0" smtClean="0"/>
              <a:t>.</a:t>
            </a:r>
            <a:endParaRPr lang="en-NZ" dirty="0" smtClean="0"/>
          </a:p>
        </p:txBody>
      </p:sp>
    </p:spTree>
    <p:extLst>
      <p:ext uri="{BB962C8B-B14F-4D97-AF65-F5344CB8AC3E}">
        <p14:creationId xmlns:p14="http://schemas.microsoft.com/office/powerpoint/2010/main" val="1686757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AngularUI</a:t>
            </a:r>
            <a:r>
              <a:rPr lang="fr-FR" dirty="0" smtClean="0"/>
              <a:t> - route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Management des routes par état et non par URL</a:t>
            </a:r>
          </a:p>
          <a:p>
            <a:r>
              <a:rPr lang="fr-FR" dirty="0" smtClean="0"/>
              <a:t>Possibilité de sous-routes</a:t>
            </a:r>
          </a:p>
          <a:p>
            <a:r>
              <a:rPr lang="fr-FR" dirty="0">
                <a:hlinkClick r:id="rId3"/>
              </a:rPr>
              <a:t>https://</a:t>
            </a:r>
            <a:r>
              <a:rPr lang="fr-FR" dirty="0" smtClean="0">
                <a:hlinkClick r:id="rId3"/>
              </a:rPr>
              <a:t>github.com/angular-ui/ui-router</a:t>
            </a:r>
            <a:endParaRPr lang="fr-FR" dirty="0" smtClean="0"/>
          </a:p>
          <a:p>
            <a:pPr marL="0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8561630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Exercice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i="1" dirty="0">
                <a:solidFill>
                  <a:schemeClr val="bg1">
                    <a:lumMod val="65000"/>
                  </a:schemeClr>
                </a:solidFill>
              </a:rPr>
              <a:t>(Création d'une </a:t>
            </a:r>
            <a:r>
              <a:rPr lang="fr-FR" i="1" dirty="0" smtClean="0">
                <a:solidFill>
                  <a:schemeClr val="bg1">
                    <a:lumMod val="65000"/>
                  </a:schemeClr>
                </a:solidFill>
              </a:rPr>
              <a:t>« Single </a:t>
            </a:r>
            <a:r>
              <a:rPr lang="fr-FR" i="1" dirty="0">
                <a:solidFill>
                  <a:schemeClr val="bg1">
                    <a:lumMod val="65000"/>
                  </a:schemeClr>
                </a:solidFill>
              </a:rPr>
              <a:t>Page </a:t>
            </a:r>
            <a:r>
              <a:rPr lang="fr-FR" i="1" dirty="0" smtClean="0">
                <a:solidFill>
                  <a:schemeClr val="bg1">
                    <a:lumMod val="65000"/>
                  </a:schemeClr>
                </a:solidFill>
              </a:rPr>
              <a:t>Application » )</a:t>
            </a:r>
          </a:p>
          <a:p>
            <a:pPr marL="0" indent="0">
              <a:buNone/>
            </a:pPr>
            <a:r>
              <a:rPr lang="fr-FR" i="1" dirty="0" smtClean="0">
                <a:solidFill>
                  <a:schemeClr val="bg1">
                    <a:lumMod val="65000"/>
                  </a:schemeClr>
                </a:solidFill>
              </a:rPr>
              <a:t>Faire 4 menu : Accueil, Produits, Services, Contact.</a:t>
            </a:r>
          </a:p>
          <a:p>
            <a:pPr marL="0" indent="0">
              <a:buNone/>
            </a:pPr>
            <a:endParaRPr lang="fr-FR" i="1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r>
              <a:rPr lang="fr-FR" i="1" dirty="0" smtClean="0">
                <a:solidFill>
                  <a:schemeClr val="bg1">
                    <a:lumMod val="65000"/>
                  </a:schemeClr>
                </a:solidFill>
              </a:rPr>
              <a:t>Limiter les requêtes </a:t>
            </a:r>
            <a:r>
              <a:rPr lang="fr-FR" i="1" dirty="0" err="1" smtClean="0">
                <a:solidFill>
                  <a:schemeClr val="bg1">
                    <a:lumMod val="65000"/>
                  </a:schemeClr>
                </a:solidFill>
              </a:rPr>
              <a:t>ajax</a:t>
            </a:r>
            <a:r>
              <a:rPr lang="fr-FR" i="1" dirty="0" smtClean="0">
                <a:solidFill>
                  <a:schemeClr val="bg1">
                    <a:lumMod val="65000"/>
                  </a:schemeClr>
                </a:solidFill>
              </a:rPr>
              <a:t> pour les </a:t>
            </a:r>
            <a:r>
              <a:rPr lang="fr-FR" i="1" dirty="0" err="1" smtClean="0">
                <a:solidFill>
                  <a:schemeClr val="bg1">
                    <a:lumMod val="65000"/>
                  </a:schemeClr>
                </a:solidFill>
              </a:rPr>
              <a:t>templates</a:t>
            </a:r>
            <a:r>
              <a:rPr lang="fr-FR" i="1" dirty="0" smtClean="0">
                <a:solidFill>
                  <a:schemeClr val="bg1">
                    <a:lumMod val="65000"/>
                  </a:schemeClr>
                </a:solidFill>
              </a:rPr>
              <a:t>.</a:t>
            </a:r>
            <a:endParaRPr lang="fr-FR" i="1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881348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Rappels JavaScript</a:t>
            </a:r>
          </a:p>
          <a:p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Présentation du framework AngularJS</a:t>
            </a:r>
          </a:p>
          <a:p>
            <a:r>
              <a:rPr lang="fr-FR" dirty="0" smtClean="0">
                <a:solidFill>
                  <a:schemeClr val="bg1">
                    <a:lumMod val="50000"/>
                  </a:schemeClr>
                </a:solidFill>
              </a:rPr>
              <a:t>Contrôleurs </a:t>
            </a:r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et gestion des scopes</a:t>
            </a:r>
          </a:p>
          <a:p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Module et injection de dépendance</a:t>
            </a:r>
          </a:p>
          <a:p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Définition des routes</a:t>
            </a:r>
          </a:p>
          <a:p>
            <a:r>
              <a:rPr lang="fr-FR" b="1" dirty="0"/>
              <a:t>Fonctionnalité de données, Echange Serveur</a:t>
            </a:r>
          </a:p>
          <a:p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Intégration des tests automatisés</a:t>
            </a:r>
          </a:p>
          <a:p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Bonnes pratiques et outils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6533767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5 recette pour créer des services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lvl="1"/>
            <a:r>
              <a:rPr lang="fr-FR" dirty="0" smtClean="0"/>
              <a:t>Recette </a:t>
            </a:r>
            <a:r>
              <a:rPr lang="fr-FR" dirty="0" smtClean="0"/>
              <a:t>« Value »</a:t>
            </a:r>
          </a:p>
          <a:p>
            <a:pPr lvl="1"/>
            <a:r>
              <a:rPr lang="fr-FR" dirty="0" smtClean="0"/>
              <a:t>Recette « </a:t>
            </a:r>
            <a:r>
              <a:rPr lang="fr-FR" dirty="0" err="1" smtClean="0"/>
              <a:t>Factory</a:t>
            </a:r>
            <a:r>
              <a:rPr lang="fr-FR" dirty="0" smtClean="0"/>
              <a:t> »</a:t>
            </a:r>
          </a:p>
          <a:p>
            <a:pPr lvl="1"/>
            <a:r>
              <a:rPr lang="fr-FR" dirty="0" smtClean="0"/>
              <a:t>Recette « Service »</a:t>
            </a:r>
          </a:p>
          <a:p>
            <a:pPr lvl="1"/>
            <a:r>
              <a:rPr lang="fr-FR" dirty="0" smtClean="0"/>
              <a:t>Recette « Constant »</a:t>
            </a:r>
          </a:p>
          <a:p>
            <a:pPr lvl="1"/>
            <a:r>
              <a:rPr lang="fr-FR" dirty="0"/>
              <a:t>Recette « </a:t>
            </a:r>
            <a:r>
              <a:rPr lang="fr-FR" dirty="0" smtClean="0"/>
              <a:t>Provider</a:t>
            </a:r>
            <a:r>
              <a:rPr lang="fr-FR" dirty="0"/>
              <a:t> </a:t>
            </a:r>
            <a:r>
              <a:rPr lang="fr-FR" dirty="0" smtClean="0"/>
              <a:t>»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967705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Architecture Composant</a:t>
            </a:r>
            <a:endParaRPr lang="fr-FR" dirty="0"/>
          </a:p>
        </p:txBody>
      </p:sp>
      <p:sp>
        <p:nvSpPr>
          <p:cNvPr id="6" name="Rectangle 5"/>
          <p:cNvSpPr/>
          <p:nvPr/>
        </p:nvSpPr>
        <p:spPr>
          <a:xfrm>
            <a:off x="3635896" y="2034417"/>
            <a:ext cx="1548172" cy="9721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Composant</a:t>
            </a:r>
            <a:endParaRPr lang="fr-FR" dirty="0"/>
          </a:p>
        </p:txBody>
      </p:sp>
      <p:sp>
        <p:nvSpPr>
          <p:cNvPr id="26" name="TextBox 25"/>
          <p:cNvSpPr txBox="1"/>
          <p:nvPr/>
        </p:nvSpPr>
        <p:spPr>
          <a:xfrm>
            <a:off x="921399" y="4941168"/>
            <a:ext cx="6977166" cy="1477328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dirty="0" smtClean="0"/>
              <a:t>Toute l’application est un ensemble de composants.</a:t>
            </a:r>
          </a:p>
          <a:p>
            <a:r>
              <a:rPr lang="fr-FR" dirty="0" smtClean="0"/>
              <a:t>Le modèle est inclus dans le </a:t>
            </a:r>
            <a:r>
              <a:rPr lang="fr-FR" dirty="0" err="1" smtClean="0"/>
              <a:t>controller</a:t>
            </a:r>
            <a:r>
              <a:rPr lang="fr-FR" dirty="0" smtClean="0"/>
              <a:t>.</a:t>
            </a:r>
          </a:p>
          <a:p>
            <a:endParaRPr lang="fr-FR" dirty="0"/>
          </a:p>
          <a:p>
            <a:r>
              <a:rPr lang="fr-FR" dirty="0" smtClean="0"/>
              <a:t>La suite dans le cours ANGULAR 2 ou dans ANGULAR &gt;1.5</a:t>
            </a:r>
          </a:p>
          <a:p>
            <a:r>
              <a:rPr lang="fr-FR" dirty="0" smtClean="0"/>
              <a:t>N’oubliez pas que la </a:t>
            </a:r>
            <a:r>
              <a:rPr lang="fr-FR" dirty="0" err="1" smtClean="0"/>
              <a:t>target</a:t>
            </a:r>
            <a:r>
              <a:rPr lang="fr-FR" dirty="0" smtClean="0"/>
              <a:t> W3C sur le sujet est </a:t>
            </a:r>
            <a:r>
              <a:rPr lang="fr-FR" dirty="0" err="1" smtClean="0"/>
              <a:t>webcomponent</a:t>
            </a:r>
            <a:r>
              <a:rPr lang="fr-FR" dirty="0" smtClean="0"/>
              <a:t>/</a:t>
            </a:r>
            <a:r>
              <a:rPr lang="fr-FR" dirty="0" err="1" smtClean="0"/>
              <a:t>polymer</a:t>
            </a:r>
            <a:endParaRPr lang="fr-FR" dirty="0"/>
          </a:p>
        </p:txBody>
      </p:sp>
      <p:sp>
        <p:nvSpPr>
          <p:cNvPr id="12" name="Rectangle 11"/>
          <p:cNvSpPr/>
          <p:nvPr/>
        </p:nvSpPr>
        <p:spPr>
          <a:xfrm>
            <a:off x="2087724" y="3438573"/>
            <a:ext cx="1548172" cy="9721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Controller</a:t>
            </a:r>
            <a:endParaRPr lang="fr-FR" dirty="0"/>
          </a:p>
        </p:txBody>
      </p:sp>
      <p:sp>
        <p:nvSpPr>
          <p:cNvPr id="13" name="Rectangle 12"/>
          <p:cNvSpPr/>
          <p:nvPr/>
        </p:nvSpPr>
        <p:spPr>
          <a:xfrm>
            <a:off x="5184068" y="3438573"/>
            <a:ext cx="1548172" cy="9721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Template</a:t>
            </a:r>
            <a:endParaRPr lang="fr-FR" dirty="0"/>
          </a:p>
        </p:txBody>
      </p:sp>
      <p:cxnSp>
        <p:nvCxnSpPr>
          <p:cNvPr id="7" name="Straight Arrow Connector 6"/>
          <p:cNvCxnSpPr>
            <a:stCxn id="6" idx="2"/>
            <a:endCxn id="12" idx="0"/>
          </p:cNvCxnSpPr>
          <p:nvPr/>
        </p:nvCxnSpPr>
        <p:spPr>
          <a:xfrm flipH="1">
            <a:off x="2861810" y="3006525"/>
            <a:ext cx="1548172" cy="43204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6" idx="2"/>
          </p:cNvCxnSpPr>
          <p:nvPr/>
        </p:nvCxnSpPr>
        <p:spPr>
          <a:xfrm>
            <a:off x="4409982" y="3006525"/>
            <a:ext cx="1404156" cy="43204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174114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Recette « Value »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972816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/>
          <a:lstStyle/>
          <a:p>
            <a:r>
              <a:rPr lang="fr-FR" dirty="0" smtClean="0"/>
              <a:t>Simple objet </a:t>
            </a:r>
            <a:r>
              <a:rPr lang="fr-FR" dirty="0" err="1" smtClean="0"/>
              <a:t>javascript</a:t>
            </a:r>
            <a:r>
              <a:rPr lang="fr-FR" dirty="0" smtClean="0"/>
              <a:t>, n’utilisant aucune injection.</a:t>
            </a:r>
            <a:endParaRPr lang="fr-FR" dirty="0" smtClean="0"/>
          </a:p>
          <a:p>
            <a:r>
              <a:rPr lang="fr-FR" dirty="0" smtClean="0"/>
              <a:t>Exemple </a:t>
            </a:r>
            <a:r>
              <a:rPr lang="fr-FR" dirty="0" smtClean="0"/>
              <a:t>15</a:t>
            </a:r>
            <a:endParaRPr lang="fr-FR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4077072"/>
            <a:ext cx="3657600" cy="2200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81599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Recette « </a:t>
            </a:r>
            <a:r>
              <a:rPr lang="fr-FR" dirty="0" err="1"/>
              <a:t>Factory</a:t>
            </a:r>
            <a:r>
              <a:rPr lang="fr-FR" dirty="0"/>
              <a:t> »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324744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/>
          <a:lstStyle/>
          <a:p>
            <a:r>
              <a:rPr lang="fr-FR" dirty="0" smtClean="0"/>
              <a:t>Service utilisant d’autre service</a:t>
            </a:r>
            <a:endParaRPr lang="fr-FR" dirty="0"/>
          </a:p>
          <a:p>
            <a:r>
              <a:rPr lang="fr-FR" dirty="0" smtClean="0"/>
              <a:t>Exemple </a:t>
            </a:r>
            <a:r>
              <a:rPr lang="fr-FR" dirty="0" smtClean="0"/>
              <a:t>16</a:t>
            </a:r>
            <a:endParaRPr lang="fr-FR" dirty="0"/>
          </a:p>
          <a:p>
            <a:endParaRPr lang="fr-FR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3573016"/>
            <a:ext cx="5095875" cy="2066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65248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Recette « Service »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548880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fr-FR" dirty="0" smtClean="0"/>
              <a:t>Idem que </a:t>
            </a:r>
            <a:r>
              <a:rPr lang="fr-FR" dirty="0" err="1" smtClean="0"/>
              <a:t>factory</a:t>
            </a:r>
            <a:endParaRPr lang="fr-FR" dirty="0" smtClean="0"/>
          </a:p>
          <a:p>
            <a:r>
              <a:rPr lang="fr-FR" dirty="0" smtClean="0"/>
              <a:t>Mais on ne peut que INSTANCIER un objet.</a:t>
            </a:r>
          </a:p>
          <a:p>
            <a:pPr lvl="1"/>
            <a:r>
              <a:rPr lang="fr-FR" dirty="0" smtClean="0"/>
              <a:t>En fait c’est mieux que </a:t>
            </a:r>
            <a:r>
              <a:rPr lang="fr-FR" dirty="0" err="1" smtClean="0"/>
              <a:t>Factory</a:t>
            </a:r>
            <a:r>
              <a:rPr lang="fr-FR" dirty="0" smtClean="0"/>
              <a:t> : pourquoi voudrait-on ne pas typer un objet ? Pour faire davantage de bugs ?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4437112"/>
            <a:ext cx="6000750" cy="1400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0584876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Recette « Provider »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828800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normAutofit fontScale="85000" lnSpcReduction="10000"/>
          </a:bodyPr>
          <a:lstStyle/>
          <a:p>
            <a:r>
              <a:rPr lang="fr-FR" b="1" dirty="0" smtClean="0"/>
              <a:t>La plus complète : </a:t>
            </a:r>
            <a:r>
              <a:rPr lang="fr-FR" dirty="0" smtClean="0"/>
              <a:t>puisque on définie le service ET son provider (son papa)</a:t>
            </a:r>
          </a:p>
          <a:p>
            <a:r>
              <a:rPr lang="fr-FR" dirty="0" smtClean="0"/>
              <a:t>Le service est défini (avec la recette </a:t>
            </a:r>
            <a:r>
              <a:rPr lang="fr-FR" dirty="0" err="1" smtClean="0"/>
              <a:t>factory</a:t>
            </a:r>
            <a:r>
              <a:rPr lang="fr-FR" dirty="0" smtClean="0"/>
              <a:t>) dans la propriété </a:t>
            </a:r>
            <a:r>
              <a:rPr lang="fr-FR" b="1" dirty="0" smtClean="0"/>
              <a:t>$</a:t>
            </a:r>
            <a:r>
              <a:rPr lang="fr-FR" b="1" dirty="0" err="1" smtClean="0"/>
              <a:t>get</a:t>
            </a:r>
            <a:r>
              <a:rPr lang="fr-FR" b="1" dirty="0" smtClean="0"/>
              <a:t> </a:t>
            </a:r>
            <a:r>
              <a:rPr lang="fr-FR" dirty="0" smtClean="0"/>
              <a:t>de la classe définissant le provider</a:t>
            </a:r>
            <a:endParaRPr lang="fr-FR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3775" y="3501008"/>
            <a:ext cx="5762625" cy="3171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471039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Recette « Constant »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684784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/>
          <a:lstStyle/>
          <a:p>
            <a:r>
              <a:rPr lang="fr-FR" dirty="0" smtClean="0"/>
              <a:t>Identique à la recette value </a:t>
            </a:r>
            <a:endParaRPr lang="fr-FR" dirty="0" smtClean="0"/>
          </a:p>
          <a:p>
            <a:r>
              <a:rPr lang="fr-FR" dirty="0" smtClean="0"/>
              <a:t>On </a:t>
            </a:r>
            <a:r>
              <a:rPr lang="fr-FR" dirty="0" smtClean="0"/>
              <a:t>peut </a:t>
            </a:r>
            <a:r>
              <a:rPr lang="fr-FR" dirty="0" smtClean="0"/>
              <a:t>l’injecter dans toute fonction injectable.</a:t>
            </a:r>
            <a:endParaRPr lang="fr-FR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539552" y="3717032"/>
            <a:ext cx="7736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Petit exercice : écrire l’équivalent de la recette constante avec la recette provider.</a:t>
            </a:r>
            <a:endParaRPr lang="fr-FR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4653136"/>
            <a:ext cx="3219450" cy="352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4962957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 service $</a:t>
            </a:r>
            <a:r>
              <a:rPr lang="fr-FR" dirty="0" err="1" smtClean="0"/>
              <a:t>injector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normAutofit lnSpcReduction="10000"/>
          </a:bodyPr>
          <a:lstStyle/>
          <a:p>
            <a:r>
              <a:rPr lang="fr-FR" dirty="0" smtClean="0"/>
              <a:t>Il permet de retrouver dynamiquement n’importe quel service :</a:t>
            </a:r>
          </a:p>
          <a:p>
            <a:pPr lvl="1"/>
            <a:r>
              <a:rPr lang="fr-FR" dirty="0" smtClean="0"/>
              <a:t>var service = $</a:t>
            </a:r>
            <a:r>
              <a:rPr lang="fr-FR" dirty="0" err="1" smtClean="0"/>
              <a:t>injector.get</a:t>
            </a:r>
            <a:r>
              <a:rPr lang="fr-FR" dirty="0" smtClean="0"/>
              <a:t>(</a:t>
            </a:r>
            <a:r>
              <a:rPr lang="fr-FR" dirty="0" err="1" smtClean="0"/>
              <a:t>name</a:t>
            </a:r>
            <a:r>
              <a:rPr lang="fr-FR" dirty="0" smtClean="0"/>
              <a:t>)</a:t>
            </a:r>
          </a:p>
          <a:p>
            <a:r>
              <a:rPr lang="fr-FR" dirty="0" smtClean="0"/>
              <a:t>Mais surtout, il permet d’invoquer des fonctions en leur injectant les bons services.</a:t>
            </a:r>
          </a:p>
          <a:p>
            <a:pPr lvl="1"/>
            <a:r>
              <a:rPr lang="fr-FR" sz="2400" dirty="0" smtClean="0"/>
              <a:t>$</a:t>
            </a:r>
            <a:r>
              <a:rPr lang="fr-FR" sz="2400" dirty="0" err="1" smtClean="0"/>
              <a:t>injector.invoke</a:t>
            </a:r>
            <a:r>
              <a:rPr lang="fr-FR" sz="2400" dirty="0" smtClean="0"/>
              <a:t>([‘</a:t>
            </a:r>
            <a:r>
              <a:rPr lang="fr-FR" sz="2400" dirty="0" err="1" smtClean="0"/>
              <a:t>monService</a:t>
            </a:r>
            <a:r>
              <a:rPr lang="fr-FR" sz="2400" dirty="0" smtClean="0"/>
              <a:t>’, </a:t>
            </a:r>
            <a:r>
              <a:rPr lang="fr-FR" sz="2400" dirty="0" err="1" smtClean="0"/>
              <a:t>function</a:t>
            </a:r>
            <a:r>
              <a:rPr lang="fr-FR" sz="2400" dirty="0" smtClean="0"/>
              <a:t>(</a:t>
            </a:r>
            <a:r>
              <a:rPr lang="fr-FR" sz="2400" dirty="0" err="1" smtClean="0"/>
              <a:t>monService</a:t>
            </a:r>
            <a:r>
              <a:rPr lang="fr-FR" sz="2400" dirty="0" smtClean="0"/>
              <a:t>) {…}]);</a:t>
            </a:r>
          </a:p>
          <a:p>
            <a:r>
              <a:rPr lang="fr-FR" dirty="0" smtClean="0"/>
              <a:t>Le service $</a:t>
            </a:r>
            <a:r>
              <a:rPr lang="fr-FR" dirty="0" err="1" smtClean="0"/>
              <a:t>injector</a:t>
            </a:r>
            <a:r>
              <a:rPr lang="fr-FR" dirty="0" smtClean="0"/>
              <a:t> s’obtient simplement en faisant :</a:t>
            </a:r>
          </a:p>
          <a:p>
            <a:pPr lvl="1"/>
            <a:r>
              <a:rPr lang="fr-FR" dirty="0"/>
              <a:t>var $</a:t>
            </a:r>
            <a:r>
              <a:rPr lang="fr-FR" dirty="0" err="1"/>
              <a:t>injector</a:t>
            </a:r>
            <a:r>
              <a:rPr lang="fr-FR" dirty="0"/>
              <a:t> = </a:t>
            </a:r>
            <a:r>
              <a:rPr lang="fr-FR" dirty="0" err="1"/>
              <a:t>angular.injector</a:t>
            </a:r>
            <a:r>
              <a:rPr lang="fr-FR" dirty="0"/>
              <a:t>();</a:t>
            </a:r>
          </a:p>
        </p:txBody>
      </p:sp>
    </p:spTree>
    <p:extLst>
      <p:ext uri="{BB962C8B-B14F-4D97-AF65-F5344CB8AC3E}">
        <p14:creationId xmlns:p14="http://schemas.microsoft.com/office/powerpoint/2010/main" val="1987734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3501008"/>
            <a:ext cx="4531593" cy="32235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188640"/>
            <a:ext cx="8229600" cy="508918"/>
          </a:xfrm>
        </p:spPr>
        <p:txBody>
          <a:bodyPr>
            <a:normAutofit fontScale="90000"/>
          </a:bodyPr>
          <a:lstStyle/>
          <a:p>
            <a:r>
              <a:rPr lang="fr-FR" sz="3200" dirty="0" smtClean="0"/>
              <a:t>$</a:t>
            </a:r>
            <a:r>
              <a:rPr lang="fr-FR" sz="3200" dirty="0" err="1" smtClean="0"/>
              <a:t>injector</a:t>
            </a:r>
            <a:endParaRPr lang="fr-FR" sz="3200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836712"/>
            <a:ext cx="6595497" cy="3516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908720"/>
            <a:ext cx="3533775" cy="2266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67322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67544" y="476672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fr-FR" dirty="0"/>
              <a:t>Requête Ajax avec le service $http. Intégration REST avec le service $resource. WebSockets. API Promise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67544" y="1988840"/>
            <a:ext cx="8229600" cy="4525963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/>
          <a:lstStyle/>
          <a:p>
            <a:r>
              <a:rPr lang="fr-FR" dirty="0" smtClean="0"/>
              <a:t>$http permet de faire des requêtes AJAX de façon simple.</a:t>
            </a:r>
          </a:p>
          <a:p>
            <a:r>
              <a:rPr lang="fr-FR" dirty="0" smtClean="0"/>
              <a:t>Mais c’est encore plus simple avec le service $</a:t>
            </a:r>
            <a:r>
              <a:rPr lang="fr-FR" dirty="0" err="1" smtClean="0"/>
              <a:t>resource</a:t>
            </a:r>
            <a:r>
              <a:rPr lang="fr-FR" dirty="0" smtClean="0"/>
              <a:t>.</a:t>
            </a:r>
          </a:p>
          <a:p>
            <a:r>
              <a:rPr lang="fr-FR" dirty="0" smtClean="0"/>
              <a:t>$</a:t>
            </a:r>
            <a:r>
              <a:rPr lang="fr-FR" dirty="0" err="1" smtClean="0"/>
              <a:t>http.get</a:t>
            </a:r>
            <a:r>
              <a:rPr lang="fr-FR" dirty="0" smtClean="0"/>
              <a:t> pour déclencher la requêtes AJAX.</a:t>
            </a:r>
          </a:p>
          <a:p>
            <a:r>
              <a:rPr lang="fr-FR" dirty="0" smtClean="0"/>
              <a:t>$</a:t>
            </a:r>
            <a:r>
              <a:rPr lang="fr-FR" dirty="0" err="1" smtClean="0"/>
              <a:t>http.get</a:t>
            </a:r>
            <a:r>
              <a:rPr lang="fr-FR" dirty="0" smtClean="0"/>
              <a:t>().</a:t>
            </a:r>
            <a:r>
              <a:rPr lang="fr-FR" dirty="0" err="1" smtClean="0"/>
              <a:t>success</a:t>
            </a:r>
            <a:r>
              <a:rPr lang="fr-FR" dirty="0" smtClean="0"/>
              <a:t>(</a:t>
            </a:r>
            <a:r>
              <a:rPr lang="fr-FR" dirty="0" err="1" smtClean="0"/>
              <a:t>function</a:t>
            </a:r>
            <a:r>
              <a:rPr lang="fr-FR" dirty="0" smtClean="0"/>
              <a:t>() {…}) pour dire quoi faire de la réponse si succès.</a:t>
            </a:r>
          </a:p>
          <a:p>
            <a:r>
              <a:rPr lang="fr-FR" dirty="0" smtClean="0"/>
              <a:t>Ceci est le paradigme des </a:t>
            </a:r>
            <a:r>
              <a:rPr lang="fr-FR" b="1" dirty="0" smtClean="0"/>
              <a:t>PROMISES</a:t>
            </a:r>
            <a:r>
              <a:rPr lang="fr-FR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97815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8968" y="188640"/>
            <a:ext cx="8229600" cy="580926"/>
          </a:xfrm>
        </p:spPr>
        <p:txBody>
          <a:bodyPr>
            <a:normAutofit fontScale="90000"/>
          </a:bodyPr>
          <a:lstStyle/>
          <a:p>
            <a:r>
              <a:rPr lang="fr-FR" dirty="0" smtClean="0"/>
              <a:t>$http</a:t>
            </a:r>
            <a:endParaRPr lang="fr-FR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836712"/>
            <a:ext cx="4752528" cy="31145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3861048"/>
            <a:ext cx="7458075" cy="2790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1245718"/>
            <a:ext cx="4171206" cy="2623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24824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REST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fr-FR" dirty="0" smtClean="0"/>
              <a:t>REST = architecture client-serveur avec certaines propriétés (voir </a:t>
            </a:r>
            <a:r>
              <a:rPr lang="fr-FR" dirty="0" err="1" smtClean="0"/>
              <a:t>wikipedia</a:t>
            </a:r>
            <a:r>
              <a:rPr lang="fr-FR" dirty="0" smtClean="0"/>
              <a:t> REST)</a:t>
            </a:r>
          </a:p>
          <a:p>
            <a:pPr lvl="1"/>
            <a:r>
              <a:rPr lang="fr-FR" dirty="0" smtClean="0"/>
              <a:t>Client-Serveur</a:t>
            </a:r>
          </a:p>
          <a:p>
            <a:pPr lvl="1"/>
            <a:r>
              <a:rPr lang="fr-FR" dirty="0" smtClean="0"/>
              <a:t>Interface uniforme (basée sur les ressources, manipulation basée sur les représentations des ressources, message auto-suffisant, management des états à travers les requêtes, réponses)</a:t>
            </a:r>
          </a:p>
          <a:p>
            <a:pPr lvl="1"/>
            <a:r>
              <a:rPr lang="fr-FR" dirty="0" smtClean="0"/>
              <a:t>Sans état</a:t>
            </a:r>
            <a:endParaRPr lang="fr-FR" dirty="0"/>
          </a:p>
          <a:p>
            <a:pPr lvl="1"/>
            <a:r>
              <a:rPr lang="fr-FR" dirty="0" smtClean="0"/>
              <a:t>Avec cache</a:t>
            </a:r>
          </a:p>
          <a:p>
            <a:pPr lvl="1"/>
            <a:r>
              <a:rPr lang="fr-FR" dirty="0" smtClean="0"/>
              <a:t>Tout étant en couche</a:t>
            </a:r>
          </a:p>
          <a:p>
            <a:pPr lvl="1"/>
            <a:r>
              <a:rPr lang="fr-FR" dirty="0" smtClean="0"/>
              <a:t>Avec du code « à la volée »</a:t>
            </a:r>
          </a:p>
          <a:p>
            <a:r>
              <a:rPr lang="fr-FR" dirty="0" smtClean="0"/>
              <a:t>Seule vraie implémentation : le web.</a:t>
            </a:r>
          </a:p>
          <a:p>
            <a:pPr lvl="1"/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1393632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Réduction des allers-retours client serveur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756792"/>
          </a:xfrm>
        </p:spPr>
        <p:txBody>
          <a:bodyPr>
            <a:normAutofit fontScale="77500" lnSpcReduction="20000"/>
          </a:bodyPr>
          <a:lstStyle/>
          <a:p>
            <a:r>
              <a:rPr lang="fr-FR" dirty="0" smtClean="0"/>
              <a:t>Maintenant, toute les vues et les </a:t>
            </a:r>
            <a:r>
              <a:rPr lang="fr-FR" dirty="0" err="1" smtClean="0"/>
              <a:t>controllers</a:t>
            </a:r>
            <a:r>
              <a:rPr lang="fr-FR" dirty="0" smtClean="0"/>
              <a:t> sont chargés directement sur le client</a:t>
            </a:r>
          </a:p>
          <a:p>
            <a:r>
              <a:rPr lang="fr-FR" dirty="0" smtClean="0"/>
              <a:t>Il ne reste plus que les appels de web service à appeler pour interagir avec le back office</a:t>
            </a:r>
          </a:p>
          <a:p>
            <a:pPr lvl="1"/>
            <a:r>
              <a:rPr lang="fr-FR" dirty="0" smtClean="0"/>
              <a:t>Ex: web service REST interagissant avec une BDD</a:t>
            </a:r>
          </a:p>
          <a:p>
            <a:endParaRPr lang="fr-FR" dirty="0"/>
          </a:p>
        </p:txBody>
      </p:sp>
      <p:sp>
        <p:nvSpPr>
          <p:cNvPr id="4" name="Rectangle 3"/>
          <p:cNvSpPr/>
          <p:nvPr/>
        </p:nvSpPr>
        <p:spPr>
          <a:xfrm>
            <a:off x="1259632" y="3933056"/>
            <a:ext cx="2088232" cy="20882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/>
          <p:cNvSpPr/>
          <p:nvPr/>
        </p:nvSpPr>
        <p:spPr>
          <a:xfrm>
            <a:off x="4932040" y="3933056"/>
            <a:ext cx="2088232" cy="20882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/>
          <p:cNvSpPr/>
          <p:nvPr/>
        </p:nvSpPr>
        <p:spPr>
          <a:xfrm>
            <a:off x="1907704" y="4365104"/>
            <a:ext cx="1008112" cy="12241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Appli web </a:t>
            </a:r>
            <a:r>
              <a:rPr lang="fr-FR" dirty="0" err="1" smtClean="0"/>
              <a:t>angular</a:t>
            </a:r>
            <a:endParaRPr lang="fr-FR" dirty="0"/>
          </a:p>
        </p:txBody>
      </p:sp>
      <p:sp>
        <p:nvSpPr>
          <p:cNvPr id="7" name="TextBox 6"/>
          <p:cNvSpPr txBox="1"/>
          <p:nvPr/>
        </p:nvSpPr>
        <p:spPr>
          <a:xfrm>
            <a:off x="1940764" y="6177190"/>
            <a:ext cx="725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Client</a:t>
            </a:r>
            <a:endParaRPr lang="fr-FR" dirty="0"/>
          </a:p>
        </p:txBody>
      </p:sp>
      <p:sp>
        <p:nvSpPr>
          <p:cNvPr id="8" name="TextBox 7"/>
          <p:cNvSpPr txBox="1"/>
          <p:nvPr/>
        </p:nvSpPr>
        <p:spPr>
          <a:xfrm>
            <a:off x="5613172" y="6175253"/>
            <a:ext cx="907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Serveur</a:t>
            </a:r>
            <a:endParaRPr lang="fr-FR" dirty="0"/>
          </a:p>
        </p:txBody>
      </p:sp>
      <p:sp>
        <p:nvSpPr>
          <p:cNvPr id="9" name="Rectangle 8"/>
          <p:cNvSpPr/>
          <p:nvPr/>
        </p:nvSpPr>
        <p:spPr>
          <a:xfrm>
            <a:off x="5364088" y="4365104"/>
            <a:ext cx="1008112" cy="12241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Web service REST</a:t>
            </a:r>
            <a:endParaRPr lang="fr-FR" dirty="0"/>
          </a:p>
        </p:txBody>
      </p:sp>
      <p:sp>
        <p:nvSpPr>
          <p:cNvPr id="10" name="Flowchart: Magnetic Disk 9"/>
          <p:cNvSpPr/>
          <p:nvPr/>
        </p:nvSpPr>
        <p:spPr>
          <a:xfrm>
            <a:off x="7524328" y="4797152"/>
            <a:ext cx="1008112" cy="1224136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BDD</a:t>
            </a:r>
            <a:endParaRPr lang="fr-FR" dirty="0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6520665" y="4977172"/>
            <a:ext cx="931655" cy="25202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3131840" y="4977172"/>
            <a:ext cx="2088232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458062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REST </a:t>
            </a:r>
            <a:r>
              <a:rPr lang="en-NZ" dirty="0" err="1" smtClean="0"/>
              <a:t>en</a:t>
            </a:r>
            <a:r>
              <a:rPr lang="en-NZ" dirty="0" smtClean="0"/>
              <a:t> </a:t>
            </a:r>
            <a:r>
              <a:rPr lang="en-NZ" dirty="0" err="1" smtClean="0"/>
              <a:t>pratique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/>
          <a:lstStyle/>
          <a:p>
            <a:r>
              <a:rPr lang="en-NZ" dirty="0"/>
              <a:t>Query </a:t>
            </a:r>
            <a:r>
              <a:rPr lang="en-NZ" dirty="0" smtClean="0"/>
              <a:t>&amp; CRUD</a:t>
            </a:r>
          </a:p>
          <a:p>
            <a:r>
              <a:rPr lang="en-NZ" dirty="0" err="1" smtClean="0"/>
              <a:t>Verbe</a:t>
            </a:r>
            <a:r>
              <a:rPr lang="en-NZ" dirty="0" smtClean="0"/>
              <a:t> </a:t>
            </a:r>
            <a:r>
              <a:rPr lang="en-NZ" dirty="0" err="1" smtClean="0"/>
              <a:t>stocké</a:t>
            </a:r>
            <a:r>
              <a:rPr lang="en-NZ" dirty="0" smtClean="0"/>
              <a:t> sur la </a:t>
            </a:r>
            <a:r>
              <a:rPr lang="en-NZ" dirty="0" err="1" smtClean="0"/>
              <a:t>méthode</a:t>
            </a:r>
            <a:r>
              <a:rPr lang="en-NZ" dirty="0" smtClean="0"/>
              <a:t> HTTP</a:t>
            </a:r>
          </a:p>
          <a:p>
            <a:pPr lvl="1"/>
            <a:r>
              <a:rPr lang="en-NZ" dirty="0" smtClean="0"/>
              <a:t>Query: GET /tickets </a:t>
            </a:r>
          </a:p>
          <a:p>
            <a:pPr lvl="1"/>
            <a:r>
              <a:rPr lang="en-NZ" dirty="0" smtClean="0"/>
              <a:t>Create: POST /tickets</a:t>
            </a:r>
          </a:p>
          <a:p>
            <a:pPr lvl="1"/>
            <a:r>
              <a:rPr lang="en-NZ" dirty="0" smtClean="0"/>
              <a:t>Retrieve: GET /tickets/12</a:t>
            </a:r>
          </a:p>
          <a:p>
            <a:pPr lvl="1"/>
            <a:r>
              <a:rPr lang="en-NZ" dirty="0" smtClean="0"/>
              <a:t>Update: PUT /tickets/12</a:t>
            </a:r>
          </a:p>
          <a:p>
            <a:pPr lvl="1"/>
            <a:r>
              <a:rPr lang="en-NZ" dirty="0" smtClean="0"/>
              <a:t>Delete: DELETE /tickets/12</a:t>
            </a:r>
          </a:p>
          <a:p>
            <a:r>
              <a:rPr lang="en-NZ" dirty="0" smtClean="0"/>
              <a:t>List all : “/users” </a:t>
            </a:r>
            <a:r>
              <a:rPr lang="en-NZ" dirty="0" err="1" smtClean="0"/>
              <a:t>méthode</a:t>
            </a:r>
            <a:r>
              <a:rPr lang="en-NZ" dirty="0" smtClean="0"/>
              <a:t> HTTP GET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0356334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err="1" smtClean="0"/>
              <a:t>Eviter</a:t>
            </a:r>
            <a:r>
              <a:rPr lang="en-NZ" dirty="0" smtClean="0"/>
              <a:t> les API “objet”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rmAutofit fontScale="92500" lnSpcReduction="20000"/>
          </a:bodyPr>
          <a:lstStyle/>
          <a:p>
            <a:r>
              <a:rPr lang="fr-FR" dirty="0" smtClean="0"/>
              <a:t>User-&gt;</a:t>
            </a:r>
            <a:r>
              <a:rPr lang="fr-FR" dirty="0" err="1" smtClean="0"/>
              <a:t>signin</a:t>
            </a:r>
            <a:r>
              <a:rPr lang="fr-FR" dirty="0" smtClean="0"/>
              <a:t> NON !</a:t>
            </a:r>
          </a:p>
          <a:p>
            <a:pPr lvl="1"/>
            <a:r>
              <a:rPr lang="fr-FR" dirty="0" smtClean="0"/>
              <a:t>Un développeur ne peut pas forcément découvrir intuitivement tous les verbes.</a:t>
            </a:r>
          </a:p>
          <a:p>
            <a:r>
              <a:rPr lang="fr-FR" dirty="0" smtClean="0"/>
              <a:t>User </a:t>
            </a:r>
            <a:r>
              <a:rPr lang="fr-FR" dirty="0" err="1" smtClean="0"/>
              <a:t>create</a:t>
            </a:r>
            <a:r>
              <a:rPr lang="fr-FR" dirty="0" smtClean="0"/>
              <a:t> </a:t>
            </a:r>
            <a:r>
              <a:rPr lang="fr-FR" dirty="0" err="1" smtClean="0"/>
              <a:t>connection</a:t>
            </a:r>
            <a:r>
              <a:rPr lang="fr-FR" dirty="0" smtClean="0"/>
              <a:t> OUI !</a:t>
            </a:r>
          </a:p>
          <a:p>
            <a:pPr lvl="1"/>
            <a:r>
              <a:rPr lang="fr-FR" dirty="0" smtClean="0"/>
              <a:t>POST /</a:t>
            </a:r>
            <a:r>
              <a:rPr lang="fr-FR" dirty="0" err="1" smtClean="0"/>
              <a:t>users</a:t>
            </a:r>
            <a:r>
              <a:rPr lang="fr-FR" dirty="0" smtClean="0"/>
              <a:t>/&lt;login&gt;/connections</a:t>
            </a:r>
          </a:p>
          <a:p>
            <a:r>
              <a:rPr lang="fr-FR" dirty="0" smtClean="0"/>
              <a:t>User-&gt;</a:t>
            </a:r>
            <a:r>
              <a:rPr lang="fr-FR" dirty="0" err="1" smtClean="0"/>
              <a:t>disconnect</a:t>
            </a:r>
            <a:r>
              <a:rPr lang="fr-FR" dirty="0" smtClean="0"/>
              <a:t> NON !</a:t>
            </a:r>
          </a:p>
          <a:p>
            <a:r>
              <a:rPr lang="fr-FR" dirty="0" smtClean="0"/>
              <a:t>User </a:t>
            </a:r>
            <a:r>
              <a:rPr lang="fr-FR" dirty="0" err="1" smtClean="0"/>
              <a:t>delete</a:t>
            </a:r>
            <a:r>
              <a:rPr lang="fr-FR" dirty="0" smtClean="0"/>
              <a:t> </a:t>
            </a:r>
            <a:r>
              <a:rPr lang="fr-FR" dirty="0" err="1" smtClean="0"/>
              <a:t>connection</a:t>
            </a:r>
            <a:r>
              <a:rPr lang="fr-FR" dirty="0" smtClean="0"/>
              <a:t> OUI !</a:t>
            </a:r>
          </a:p>
          <a:p>
            <a:pPr lvl="1"/>
            <a:r>
              <a:rPr lang="fr-FR" dirty="0" smtClean="0"/>
              <a:t>DELETE /</a:t>
            </a:r>
            <a:r>
              <a:rPr lang="fr-FR" dirty="0" err="1" smtClean="0"/>
              <a:t>users</a:t>
            </a:r>
            <a:r>
              <a:rPr lang="fr-FR" dirty="0" smtClean="0"/>
              <a:t>/&lt;login&gt;/connections/13</a:t>
            </a:r>
          </a:p>
          <a:p>
            <a:r>
              <a:rPr lang="fr-FR" dirty="0" smtClean="0"/>
              <a:t>Conclusion: en connaissant une </a:t>
            </a:r>
            <a:r>
              <a:rPr lang="fr-FR" dirty="0" err="1" smtClean="0"/>
              <a:t>resource</a:t>
            </a:r>
            <a:r>
              <a:rPr lang="fr-FR" dirty="0" smtClean="0"/>
              <a:t>, un développeur déduira forcément comment la “</a:t>
            </a:r>
            <a:r>
              <a:rPr lang="fr-FR" dirty="0" err="1" smtClean="0"/>
              <a:t>cruder</a:t>
            </a:r>
            <a:r>
              <a:rPr lang="fr-FR" dirty="0" smtClean="0"/>
              <a:t>”.</a:t>
            </a:r>
          </a:p>
        </p:txBody>
      </p:sp>
    </p:spTree>
    <p:extLst>
      <p:ext uri="{BB962C8B-B14F-4D97-AF65-F5344CB8AC3E}">
        <p14:creationId xmlns:p14="http://schemas.microsoft.com/office/powerpoint/2010/main" val="123098207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Service REST/SOAP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1560" y="2348880"/>
            <a:ext cx="7499176" cy="1656184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REST : </a:t>
            </a:r>
            <a:r>
              <a:rPr lang="en-US" dirty="0" err="1" smtClean="0"/>
              <a:t>json</a:t>
            </a:r>
            <a:r>
              <a:rPr lang="en-US" dirty="0" smtClean="0"/>
              <a:t>, etc. (</a:t>
            </a:r>
            <a:r>
              <a:rPr lang="en-US" dirty="0" err="1" smtClean="0"/>
              <a:t>souple</a:t>
            </a:r>
            <a:r>
              <a:rPr lang="en-US" dirty="0" smtClean="0"/>
              <a:t>, flexible, en vogue)</a:t>
            </a:r>
          </a:p>
          <a:p>
            <a:pPr lvl="1"/>
            <a:r>
              <a:rPr lang="en-US" dirty="0" smtClean="0"/>
              <a:t>Java : JAX-RS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11560" y="4467869"/>
            <a:ext cx="7488832" cy="155341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/>
              <a:t>SOAP : XML, </a:t>
            </a:r>
            <a:r>
              <a:rPr lang="en-US" dirty="0" err="1" smtClean="0"/>
              <a:t>protocole</a:t>
            </a:r>
            <a:r>
              <a:rPr lang="en-US" dirty="0" smtClean="0"/>
              <a:t> </a:t>
            </a:r>
            <a:r>
              <a:rPr lang="en-US" dirty="0" err="1" smtClean="0"/>
              <a:t>rigide</a:t>
            </a:r>
            <a:r>
              <a:rPr lang="en-US" dirty="0" smtClean="0"/>
              <a:t>, </a:t>
            </a:r>
            <a:r>
              <a:rPr lang="en-US" dirty="0" err="1" smtClean="0"/>
              <a:t>verbeux</a:t>
            </a:r>
            <a:r>
              <a:rPr lang="en-US" dirty="0" smtClean="0"/>
              <a:t>, </a:t>
            </a:r>
            <a:r>
              <a:rPr lang="en-US" dirty="0" err="1" smtClean="0"/>
              <a:t>historique</a:t>
            </a:r>
            <a:endParaRPr lang="en-US" dirty="0" smtClean="0"/>
          </a:p>
          <a:p>
            <a:pPr lvl="1"/>
            <a:r>
              <a:rPr lang="en-US" dirty="0" smtClean="0"/>
              <a:t>Java : JAX-WS</a:t>
            </a:r>
            <a:endParaRPr lang="en-NZ" dirty="0"/>
          </a:p>
        </p:txBody>
      </p:sp>
      <p:sp>
        <p:nvSpPr>
          <p:cNvPr id="5" name="TextBox 4"/>
          <p:cNvSpPr txBox="1"/>
          <p:nvPr/>
        </p:nvSpPr>
        <p:spPr>
          <a:xfrm>
            <a:off x="899592" y="1628800"/>
            <a:ext cx="4017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Dénomination marketing de Oracle (Sun)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4093039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$</a:t>
            </a:r>
            <a:r>
              <a:rPr lang="fr-FR" dirty="0" err="1" smtClean="0"/>
              <a:t>resource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/>
          <a:lstStyle/>
          <a:p>
            <a:r>
              <a:rPr lang="en-US" dirty="0" err="1" smtClean="0"/>
              <a:t>Ajoute</a:t>
            </a:r>
            <a:r>
              <a:rPr lang="en-US" dirty="0" smtClean="0"/>
              <a:t> le concept REST au service $http.</a:t>
            </a:r>
          </a:p>
          <a:p>
            <a:r>
              <a:rPr lang="en-US" dirty="0" err="1" smtClean="0"/>
              <a:t>S’utilise</a:t>
            </a:r>
            <a:r>
              <a:rPr lang="en-US" dirty="0" smtClean="0"/>
              <a:t> </a:t>
            </a:r>
            <a:r>
              <a:rPr lang="en-US" dirty="0" err="1" smtClean="0"/>
              <a:t>principalement</a:t>
            </a:r>
            <a:r>
              <a:rPr lang="en-US" dirty="0" smtClean="0"/>
              <a:t> </a:t>
            </a:r>
            <a:r>
              <a:rPr lang="en-US" dirty="0" err="1" smtClean="0"/>
              <a:t>quand</a:t>
            </a:r>
            <a:r>
              <a:rPr lang="en-US" dirty="0" smtClean="0"/>
              <a:t> </a:t>
            </a:r>
            <a:r>
              <a:rPr lang="en-US" dirty="0" err="1" smtClean="0"/>
              <a:t>l’API</a:t>
            </a:r>
            <a:r>
              <a:rPr lang="en-US" dirty="0" smtClean="0"/>
              <a:t> server </a:t>
            </a:r>
            <a:r>
              <a:rPr lang="en-US" dirty="0" err="1" smtClean="0"/>
              <a:t>est</a:t>
            </a:r>
            <a:r>
              <a:rPr lang="en-US" dirty="0" smtClean="0"/>
              <a:t> au format REST.</a:t>
            </a:r>
          </a:p>
          <a:p>
            <a:pPr lvl="1"/>
            <a:r>
              <a:rPr lang="en-US" dirty="0" err="1" smtClean="0"/>
              <a:t>Sinon</a:t>
            </a:r>
            <a:r>
              <a:rPr lang="en-US" dirty="0" smtClean="0"/>
              <a:t> </a:t>
            </a:r>
            <a:r>
              <a:rPr lang="en-US" dirty="0" err="1" smtClean="0"/>
              <a:t>ce</a:t>
            </a:r>
            <a:r>
              <a:rPr lang="en-US" dirty="0" smtClean="0"/>
              <a:t> </a:t>
            </a:r>
            <a:r>
              <a:rPr lang="en-US" dirty="0" err="1" smtClean="0"/>
              <a:t>n’est</a:t>
            </a:r>
            <a:r>
              <a:rPr lang="en-US" dirty="0" smtClean="0"/>
              <a:t> pas la </a:t>
            </a:r>
            <a:r>
              <a:rPr lang="en-US" dirty="0" err="1" smtClean="0"/>
              <a:t>peine</a:t>
            </a:r>
            <a:r>
              <a:rPr lang="en-US" dirty="0" smtClean="0"/>
              <a:t>.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2066723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API Promise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52735"/>
          </a:xfr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/>
          <a:lstStyle/>
          <a:p>
            <a:pPr marL="0" indent="0">
              <a:buNone/>
            </a:pPr>
            <a:r>
              <a:rPr lang="fr-FR" dirty="0" smtClean="0"/>
              <a:t>Objectif : rendre la </a:t>
            </a:r>
            <a:r>
              <a:rPr lang="fr-FR" b="1" dirty="0" smtClean="0"/>
              <a:t>programmation asynchrone </a:t>
            </a:r>
            <a:r>
              <a:rPr lang="fr-FR" dirty="0" smtClean="0"/>
              <a:t>plus facile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67544" y="3472408"/>
            <a:ext cx="8229600" cy="1612776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dirty="0" smtClean="0"/>
              <a:t>On a besoin de la programmation asynchrone pour faire des applications qui n’ont pas le </a:t>
            </a:r>
            <a:r>
              <a:rPr lang="fr-FR" b="1" dirty="0" err="1" smtClean="0"/>
              <a:t>syndrôme</a:t>
            </a:r>
            <a:r>
              <a:rPr lang="fr-FR" b="1" dirty="0" smtClean="0"/>
              <a:t> d’éternuement</a:t>
            </a:r>
            <a:r>
              <a:rPr lang="fr-FR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8805300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API Promise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900808"/>
          </a:xfr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/>
          <a:lstStyle/>
          <a:p>
            <a:r>
              <a:rPr lang="fr-FR" dirty="0" smtClean="0"/>
              <a:t>Objet « Promise »</a:t>
            </a:r>
          </a:p>
          <a:p>
            <a:r>
              <a:rPr lang="fr-FR" dirty="0" smtClean="0"/>
              <a:t>3 états : </a:t>
            </a:r>
            <a:r>
              <a:rPr lang="fr-FR" dirty="0" err="1" smtClean="0"/>
              <a:t>pending</a:t>
            </a:r>
            <a:r>
              <a:rPr lang="fr-FR" dirty="0" smtClean="0"/>
              <a:t>, </a:t>
            </a:r>
            <a:r>
              <a:rPr lang="fr-FR" dirty="0" err="1" smtClean="0"/>
              <a:t>fulfilled</a:t>
            </a:r>
            <a:r>
              <a:rPr lang="fr-FR" dirty="0" smtClean="0"/>
              <a:t>, </a:t>
            </a:r>
            <a:r>
              <a:rPr lang="fr-FR" dirty="0" err="1" smtClean="0"/>
              <a:t>rejected</a:t>
            </a:r>
            <a:endParaRPr lang="fr-FR" dirty="0" smtClean="0"/>
          </a:p>
          <a:p>
            <a:r>
              <a:rPr lang="fr-FR" dirty="0" smtClean="0"/>
              <a:t>2 destinées : non résolue, résolue.</a:t>
            </a:r>
          </a:p>
          <a:p>
            <a:endParaRPr lang="fr-FR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1403648" y="4725144"/>
            <a:ext cx="0" cy="72008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3851920" y="4725144"/>
            <a:ext cx="0" cy="72008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4716016" y="4725144"/>
            <a:ext cx="0" cy="72008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1403648" y="4293096"/>
            <a:ext cx="2448272" cy="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3995936" y="4293096"/>
            <a:ext cx="2304256" cy="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6300192" y="4725144"/>
            <a:ext cx="0" cy="72008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1403648" y="5661248"/>
            <a:ext cx="3312368" cy="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4788024" y="5661248"/>
            <a:ext cx="1512168" cy="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015175" y="3836382"/>
            <a:ext cx="1324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Non résolue</a:t>
            </a:r>
            <a:endParaRPr lang="fr-FR" dirty="0"/>
          </a:p>
        </p:txBody>
      </p:sp>
      <p:sp>
        <p:nvSpPr>
          <p:cNvPr id="19" name="TextBox 18"/>
          <p:cNvSpPr txBox="1"/>
          <p:nvPr/>
        </p:nvSpPr>
        <p:spPr>
          <a:xfrm>
            <a:off x="4572000" y="3861048"/>
            <a:ext cx="878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résolue</a:t>
            </a:r>
            <a:endParaRPr lang="fr-FR" dirty="0"/>
          </a:p>
        </p:txBody>
      </p:sp>
      <p:sp>
        <p:nvSpPr>
          <p:cNvPr id="20" name="TextBox 19"/>
          <p:cNvSpPr txBox="1"/>
          <p:nvPr/>
        </p:nvSpPr>
        <p:spPr>
          <a:xfrm>
            <a:off x="2397535" y="5661248"/>
            <a:ext cx="941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Pending</a:t>
            </a:r>
            <a:endParaRPr lang="fr-FR" dirty="0"/>
          </a:p>
        </p:txBody>
      </p:sp>
      <p:sp>
        <p:nvSpPr>
          <p:cNvPr id="22" name="Rectangle 21"/>
          <p:cNvSpPr/>
          <p:nvPr/>
        </p:nvSpPr>
        <p:spPr>
          <a:xfrm>
            <a:off x="683568" y="4941168"/>
            <a:ext cx="4032448" cy="2880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ight Arrow 23"/>
          <p:cNvSpPr/>
          <p:nvPr/>
        </p:nvSpPr>
        <p:spPr>
          <a:xfrm>
            <a:off x="4716016" y="4725144"/>
            <a:ext cx="1584176" cy="360040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Right Arrow 25"/>
          <p:cNvSpPr/>
          <p:nvPr/>
        </p:nvSpPr>
        <p:spPr>
          <a:xfrm>
            <a:off x="4716016" y="5085184"/>
            <a:ext cx="1584176" cy="360040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TextBox 26"/>
          <p:cNvSpPr txBox="1"/>
          <p:nvPr/>
        </p:nvSpPr>
        <p:spPr>
          <a:xfrm>
            <a:off x="5004048" y="5661248"/>
            <a:ext cx="10004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Rejected</a:t>
            </a:r>
            <a:endParaRPr lang="fr-FR" dirty="0"/>
          </a:p>
        </p:txBody>
      </p:sp>
      <p:sp>
        <p:nvSpPr>
          <p:cNvPr id="28" name="TextBox 27"/>
          <p:cNvSpPr txBox="1"/>
          <p:nvPr/>
        </p:nvSpPr>
        <p:spPr>
          <a:xfrm>
            <a:off x="5004048" y="4437112"/>
            <a:ext cx="931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Fulfilled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6048450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2602632" cy="1143000"/>
          </a:xfrm>
        </p:spPr>
        <p:txBody>
          <a:bodyPr>
            <a:normAutofit/>
          </a:bodyPr>
          <a:lstStyle/>
          <a:p>
            <a:pPr algn="l"/>
            <a:r>
              <a:rPr lang="fr-FR" sz="3600" dirty="0" smtClean="0"/>
              <a:t>Promise API</a:t>
            </a:r>
            <a:endParaRPr lang="fr-FR" sz="36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118660"/>
            <a:ext cx="6187333" cy="6669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403744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Intégration avec Node.js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>
            <a:normAutofit fontScale="85000" lnSpcReduction="20000"/>
          </a:bodyPr>
          <a:lstStyle/>
          <a:p>
            <a:r>
              <a:rPr lang="fr-FR" dirty="0" smtClean="0"/>
              <a:t>Node.js = </a:t>
            </a:r>
            <a:r>
              <a:rPr lang="fr-FR" dirty="0" err="1" smtClean="0"/>
              <a:t>interpreteur</a:t>
            </a:r>
            <a:r>
              <a:rPr lang="fr-FR" dirty="0" smtClean="0"/>
              <a:t> </a:t>
            </a:r>
            <a:r>
              <a:rPr lang="fr-FR" dirty="0" err="1" smtClean="0"/>
              <a:t>javascript</a:t>
            </a:r>
            <a:r>
              <a:rPr lang="fr-FR" dirty="0" smtClean="0"/>
              <a:t> </a:t>
            </a:r>
            <a:r>
              <a:rPr lang="fr-FR" dirty="0"/>
              <a:t>autonome. http://nodejs.org/</a:t>
            </a:r>
            <a:endParaRPr lang="fr-FR" dirty="0" smtClean="0"/>
          </a:p>
          <a:p>
            <a:r>
              <a:rPr lang="fr-FR" dirty="0" err="1" smtClean="0"/>
              <a:t>Npm</a:t>
            </a:r>
            <a:r>
              <a:rPr lang="fr-FR" dirty="0" smtClean="0"/>
              <a:t> = Node.js package </a:t>
            </a:r>
            <a:r>
              <a:rPr lang="fr-FR" dirty="0"/>
              <a:t>manager. https://www.npmjs.org/</a:t>
            </a:r>
            <a:endParaRPr lang="fr-FR" dirty="0" smtClean="0"/>
          </a:p>
          <a:p>
            <a:r>
              <a:rPr lang="fr-FR" dirty="0" smtClean="0"/>
              <a:t>Il existe aujourd’hui plus de 100 000 packages </a:t>
            </a:r>
            <a:r>
              <a:rPr lang="fr-FR" dirty="0" err="1" smtClean="0"/>
              <a:t>npm</a:t>
            </a:r>
            <a:r>
              <a:rPr lang="fr-FR" dirty="0" smtClean="0"/>
              <a:t>.</a:t>
            </a:r>
          </a:p>
          <a:p>
            <a:r>
              <a:rPr lang="fr-FR" dirty="0" smtClean="0"/>
              <a:t>Node.js est souvent utilisé pour :</a:t>
            </a:r>
          </a:p>
          <a:p>
            <a:pPr lvl="1"/>
            <a:r>
              <a:rPr lang="fr-FR" dirty="0" err="1" smtClean="0"/>
              <a:t>uglyfier</a:t>
            </a:r>
            <a:r>
              <a:rPr lang="fr-FR" dirty="0" smtClean="0"/>
              <a:t> le JS, </a:t>
            </a:r>
          </a:p>
          <a:p>
            <a:pPr lvl="1"/>
            <a:r>
              <a:rPr lang="fr-FR" dirty="0" smtClean="0"/>
              <a:t>lancer des serveurs HTTP, </a:t>
            </a:r>
          </a:p>
          <a:p>
            <a:pPr lvl="1"/>
            <a:r>
              <a:rPr lang="fr-FR" dirty="0" smtClean="0"/>
              <a:t>configurer des sites, </a:t>
            </a:r>
          </a:p>
          <a:p>
            <a:pPr lvl="1"/>
            <a:r>
              <a:rPr lang="fr-FR" dirty="0" smtClean="0"/>
              <a:t>linter du code,</a:t>
            </a:r>
          </a:p>
          <a:p>
            <a:pPr lvl="1"/>
            <a:r>
              <a:rPr lang="fr-FR" dirty="0" smtClean="0"/>
              <a:t>unit test et E2E test</a:t>
            </a:r>
          </a:p>
        </p:txBody>
      </p:sp>
    </p:spTree>
    <p:extLst>
      <p:ext uri="{BB962C8B-B14F-4D97-AF65-F5344CB8AC3E}">
        <p14:creationId xmlns:p14="http://schemas.microsoft.com/office/powerpoint/2010/main" val="106320787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Packaged</a:t>
            </a:r>
            <a:r>
              <a:rPr lang="fr-FR" dirty="0" smtClean="0"/>
              <a:t> Module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/>
          <a:lstStyle/>
          <a:p>
            <a:r>
              <a:rPr lang="fr-FR" dirty="0" smtClean="0"/>
              <a:t>Contient un fichier </a:t>
            </a:r>
            <a:r>
              <a:rPr lang="fr-FR" dirty="0" err="1" smtClean="0"/>
              <a:t>package.json</a:t>
            </a:r>
            <a:r>
              <a:rPr lang="fr-FR" dirty="0" smtClean="0"/>
              <a:t> pour tout décrire le module.</a:t>
            </a:r>
          </a:p>
          <a:p>
            <a:pPr lvl="1"/>
            <a:r>
              <a:rPr lang="fr-FR" dirty="0" smtClean="0"/>
              <a:t>Le nom, description, version, etc.</a:t>
            </a:r>
          </a:p>
          <a:p>
            <a:pPr lvl="1"/>
            <a:r>
              <a:rPr lang="fr-FR" dirty="0" smtClean="0"/>
              <a:t>Les </a:t>
            </a:r>
            <a:r>
              <a:rPr lang="fr-FR" dirty="0" err="1" smtClean="0"/>
              <a:t>dépendancies</a:t>
            </a:r>
            <a:endParaRPr lang="fr-FR" dirty="0" smtClean="0"/>
          </a:p>
          <a:p>
            <a:pPr lvl="1"/>
            <a:r>
              <a:rPr lang="fr-FR" dirty="0" smtClean="0"/>
              <a:t>Les scripts à lancer</a:t>
            </a:r>
          </a:p>
          <a:p>
            <a:pPr lvl="1"/>
            <a:r>
              <a:rPr lang="fr-FR" dirty="0" smtClean="0"/>
              <a:t>Etc.</a:t>
            </a:r>
          </a:p>
          <a:p>
            <a:r>
              <a:rPr lang="fr-FR" dirty="0" smtClean="0"/>
              <a:t>Se publie sur npmjs.org avec « </a:t>
            </a:r>
            <a:r>
              <a:rPr lang="fr-FR" dirty="0" err="1" smtClean="0"/>
              <a:t>npm</a:t>
            </a:r>
            <a:r>
              <a:rPr lang="fr-FR" dirty="0" smtClean="0"/>
              <a:t> </a:t>
            </a:r>
            <a:r>
              <a:rPr lang="fr-FR" dirty="0" err="1" smtClean="0"/>
              <a:t>publish</a:t>
            </a:r>
            <a:r>
              <a:rPr lang="fr-FR" dirty="0" smtClean="0"/>
              <a:t> »</a:t>
            </a:r>
          </a:p>
          <a:p>
            <a:r>
              <a:rPr lang="fr-FR" dirty="0" smtClean="0"/>
              <a:t>Se télécharge avec « </a:t>
            </a:r>
            <a:r>
              <a:rPr lang="fr-FR" dirty="0" err="1" smtClean="0"/>
              <a:t>npm</a:t>
            </a:r>
            <a:r>
              <a:rPr lang="fr-FR" dirty="0" smtClean="0"/>
              <a:t> </a:t>
            </a:r>
            <a:r>
              <a:rPr lang="fr-FR" dirty="0" err="1" smtClean="0"/>
              <a:t>install</a:t>
            </a:r>
            <a:r>
              <a:rPr lang="fr-FR" dirty="0" smtClean="0"/>
              <a:t> »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4080115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Exemple : </a:t>
            </a:r>
            <a:r>
              <a:rPr lang="fr-FR" dirty="0" err="1" smtClean="0"/>
              <a:t>websocket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/>
          <a:lstStyle/>
          <a:p>
            <a:r>
              <a:rPr lang="fr-FR" dirty="0" smtClean="0"/>
              <a:t>Côté serveur : Node.js (</a:t>
            </a:r>
            <a:r>
              <a:rPr lang="fr-FR" dirty="0" err="1" smtClean="0"/>
              <a:t>npm</a:t>
            </a:r>
            <a:r>
              <a:rPr lang="fr-FR" dirty="0" smtClean="0"/>
              <a:t>) avec Express et un module spécial pour traiter les </a:t>
            </a:r>
            <a:r>
              <a:rPr lang="fr-FR" dirty="0" err="1" smtClean="0"/>
              <a:t>websockets</a:t>
            </a:r>
            <a:r>
              <a:rPr lang="fr-FR" dirty="0" smtClean="0"/>
              <a:t>.</a:t>
            </a:r>
          </a:p>
          <a:p>
            <a:pPr lvl="1"/>
            <a:r>
              <a:rPr lang="fr-FR" dirty="0" smtClean="0"/>
              <a:t>Un script server.js pour démarrer et configurer le serveur web (Express)</a:t>
            </a:r>
          </a:p>
          <a:p>
            <a:r>
              <a:rPr lang="fr-FR" dirty="0" smtClean="0"/>
              <a:t>Côté client : </a:t>
            </a:r>
            <a:r>
              <a:rPr lang="fr-FR" dirty="0" err="1" smtClean="0"/>
              <a:t>bower</a:t>
            </a:r>
            <a:r>
              <a:rPr lang="fr-FR" dirty="0" smtClean="0"/>
              <a:t> avec angular </a:t>
            </a:r>
            <a:r>
              <a:rPr lang="fr-FR" dirty="0"/>
              <a:t>et </a:t>
            </a:r>
            <a:r>
              <a:rPr lang="fr-FR" dirty="0" smtClean="0"/>
              <a:t>socket.io-client.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88924216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16254</TotalTime>
  <Words>5127</Words>
  <Application>Microsoft Office PowerPoint</Application>
  <PresentationFormat>On-screen Show (4:3)</PresentationFormat>
  <Paragraphs>988</Paragraphs>
  <Slides>129</Slides>
  <Notes>96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129</vt:i4>
      </vt:variant>
    </vt:vector>
  </HeadingPairs>
  <TitlesOfParts>
    <vt:vector size="130" baseType="lpstr">
      <vt:lpstr>Thème Office</vt:lpstr>
      <vt:lpstr>AngularJS, maîtriser le Framework JavaScript de Google</vt:lpstr>
      <vt:lpstr>Plan du cours</vt:lpstr>
      <vt:lpstr>Repository github</vt:lpstr>
      <vt:lpstr>PowerPoint Presentation</vt:lpstr>
      <vt:lpstr>Composants d'une application Web. HTML5 et CSS3</vt:lpstr>
      <vt:lpstr>Environnement architectural</vt:lpstr>
      <vt:lpstr>Architecture MVC</vt:lpstr>
      <vt:lpstr>Architecture Composant</vt:lpstr>
      <vt:lpstr>Réduction des allers-retours client serveur</vt:lpstr>
      <vt:lpstr>Les 4 principales “stacks”</vt:lpstr>
      <vt:lpstr>Outils de développement Web/JavaScript</vt:lpstr>
      <vt:lpstr>Moteur de rendu HTML</vt:lpstr>
      <vt:lpstr>DOM</vt:lpstr>
      <vt:lpstr>Selectors API</vt:lpstr>
      <vt:lpstr>BOM</vt:lpstr>
      <vt:lpstr>Javascript</vt:lpstr>
      <vt:lpstr>JS en mode strict</vt:lpstr>
      <vt:lpstr>Javascript Rappel</vt:lpstr>
      <vt:lpstr>Prototype</vt:lpstr>
      <vt:lpstr>Javascript définitions</vt:lpstr>
      <vt:lpstr>Typage d’objet</vt:lpstr>
      <vt:lpstr>Copie d’objet</vt:lpstr>
      <vt:lpstr>Clone d’objets</vt:lpstr>
      <vt:lpstr>Vocabulaire Javascript objet</vt:lpstr>
      <vt:lpstr>Cast</vt:lpstr>
      <vt:lpstr>Immediately-Invoked Function Expression (IIFE)</vt:lpstr>
      <vt:lpstr>Event loop</vt:lpstr>
      <vt:lpstr>Programmation asynchrone</vt:lpstr>
      <vt:lpstr>Ajax</vt:lpstr>
      <vt:lpstr>Exercice  </vt:lpstr>
      <vt:lpstr>PowerPoint Presentation</vt:lpstr>
      <vt:lpstr>Framework vs Librairie</vt:lpstr>
      <vt:lpstr>AngularJS, positionnement : jQuery, ExtJS...</vt:lpstr>
      <vt:lpstr>Documentation Angular</vt:lpstr>
      <vt:lpstr>Angular 1 vs Angular 2</vt:lpstr>
      <vt:lpstr>Chargement d’AngularJS</vt:lpstr>
      <vt:lpstr>angularInit (quand le DOM est chargé)</vt:lpstr>
      <vt:lpstr>AngularInit</vt:lpstr>
      <vt:lpstr>Le service $compile</vt:lpstr>
      <vt:lpstr>$compile</vt:lpstr>
      <vt:lpstr>$scope</vt:lpstr>
      <vt:lpstr>Les casses (case)</vt:lpstr>
      <vt:lpstr>Directive</vt:lpstr>
      <vt:lpstr>Directive</vt:lpstr>
      <vt:lpstr>Directives OOTB</vt:lpstr>
      <vt:lpstr>Les petits mensonges de la doc…</vt:lpstr>
      <vt:lpstr>Expressions</vt:lpstr>
      <vt:lpstr>Filtre</vt:lpstr>
      <vt:lpstr>Dialogue Javascript-HTML</vt:lpstr>
      <vt:lpstr>$scope.$watch() et $scope.$digest</vt:lpstr>
      <vt:lpstr>Exercice</vt:lpstr>
      <vt:lpstr>PowerPoint Presentation</vt:lpstr>
      <vt:lpstr>Controller</vt:lpstr>
      <vt:lpstr>Création et utilisation des contrôleurs</vt:lpstr>
      <vt:lpstr>$rootScope</vt:lpstr>
      <vt:lpstr>Traitement et validation des formulaires</vt:lpstr>
      <vt:lpstr>ngModel / form</vt:lpstr>
      <vt:lpstr>Exercices</vt:lpstr>
      <vt:lpstr>PowerPoint Presentation</vt:lpstr>
      <vt:lpstr>Service</vt:lpstr>
      <vt:lpstr>Services</vt:lpstr>
      <vt:lpstr>Provider</vt:lpstr>
      <vt:lpstr>Providers</vt:lpstr>
      <vt:lpstr>provider/service : Cycle de vie</vt:lpstr>
      <vt:lpstr>Injection de dépendance (DI)</vt:lpstr>
      <vt:lpstr>Dans quoi peut-on injecter quoi ?</vt:lpstr>
      <vt:lpstr>Notion de module. Configuration</vt:lpstr>
      <vt:lpstr>Chargement de plusieurs modules : cycle de vie - exemple</vt:lpstr>
      <vt:lpstr>Webpack</vt:lpstr>
      <vt:lpstr>Exercice</vt:lpstr>
      <vt:lpstr>PowerPoint Presentation</vt:lpstr>
      <vt:lpstr>Format d’une URL</vt:lpstr>
      <vt:lpstr>Hashbang : #!</vt:lpstr>
      <vt:lpstr>Mode HTML5</vt:lpstr>
      <vt:lpstr>Mode HTML5</vt:lpstr>
      <vt:lpstr>AngularUI - route</vt:lpstr>
      <vt:lpstr>Exercice</vt:lpstr>
      <vt:lpstr>PowerPoint Presentation</vt:lpstr>
      <vt:lpstr>5 recette pour créer des services</vt:lpstr>
      <vt:lpstr>Recette « Value »</vt:lpstr>
      <vt:lpstr>Recette « Factory »</vt:lpstr>
      <vt:lpstr>Recette « Service »</vt:lpstr>
      <vt:lpstr>Recette « Provider »</vt:lpstr>
      <vt:lpstr>Recette « Constant »</vt:lpstr>
      <vt:lpstr>Le service $injector</vt:lpstr>
      <vt:lpstr>$injector</vt:lpstr>
      <vt:lpstr>Requête Ajax avec le service $http. Intégration REST avec le service $resource. WebSockets. API Promise</vt:lpstr>
      <vt:lpstr>$http</vt:lpstr>
      <vt:lpstr>REST</vt:lpstr>
      <vt:lpstr>REST en pratique</vt:lpstr>
      <vt:lpstr>Eviter les API “objet”</vt:lpstr>
      <vt:lpstr>Web Service REST/SOAP</vt:lpstr>
      <vt:lpstr>$resource</vt:lpstr>
      <vt:lpstr>API Promise</vt:lpstr>
      <vt:lpstr>API Promise</vt:lpstr>
      <vt:lpstr>Promise API</vt:lpstr>
      <vt:lpstr>Intégration avec Node.js</vt:lpstr>
      <vt:lpstr>Packaged Module</vt:lpstr>
      <vt:lpstr>Exemple : websocket</vt:lpstr>
      <vt:lpstr>WebSocket Server</vt:lpstr>
      <vt:lpstr>Websocket API</vt:lpstr>
      <vt:lpstr>Websocket client</vt:lpstr>
      <vt:lpstr>WebSocket API</vt:lpstr>
      <vt:lpstr>WebSocket Client (AngularJS)</vt:lpstr>
      <vt:lpstr>WebSocket</vt:lpstr>
      <vt:lpstr>Flash Of Unstyled Content (FOUC)</vt:lpstr>
      <vt:lpstr>Exercice</vt:lpstr>
      <vt:lpstr>PowerPoint Presentation</vt:lpstr>
      <vt:lpstr>2 types de tests</vt:lpstr>
      <vt:lpstr>Tester quoi ?</vt:lpstr>
      <vt:lpstr>Tester des changements d’état</vt:lpstr>
      <vt:lpstr>Karma</vt:lpstr>
      <vt:lpstr>Exemple de unit testing</vt:lpstr>
      <vt:lpstr>End to End Testing : interface utilisateur</vt:lpstr>
      <vt:lpstr>Selenium Builder</vt:lpstr>
      <vt:lpstr>Exemple</vt:lpstr>
      <vt:lpstr>Exercices</vt:lpstr>
      <vt:lpstr>PowerPoint Presentation</vt:lpstr>
      <vt:lpstr>Yeoman, optimisation du développement</vt:lpstr>
      <vt:lpstr>Internationalisation (I18N), mise en œuvre</vt:lpstr>
      <vt:lpstr>Internationalisation</vt:lpstr>
      <vt:lpstr>I18N : Solutions ?</vt:lpstr>
      <vt:lpstr>I18N : Example</vt:lpstr>
      <vt:lpstr>I18N : Controler</vt:lpstr>
      <vt:lpstr>I18N : Code</vt:lpstr>
      <vt:lpstr>I18N : Filtre</vt:lpstr>
      <vt:lpstr>Démonstration</vt:lpstr>
      <vt:lpstr>Conclusion</vt:lpstr>
      <vt:lpstr>Webographie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AngularJS, maîtriser le Framework JavaScript de Google</dc:title>
  <dc:creator>Kakawuette</dc:creator>
  <cp:lastModifiedBy>jlouis</cp:lastModifiedBy>
  <cp:revision>840</cp:revision>
  <cp:lastPrinted>2015-02-26T16:49:07Z</cp:lastPrinted>
  <dcterms:created xsi:type="dcterms:W3CDTF">2014-07-16T08:17:18Z</dcterms:created>
  <dcterms:modified xsi:type="dcterms:W3CDTF">2017-06-09T16:18:57Z</dcterms:modified>
</cp:coreProperties>
</file>